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58" r:id="rId4"/>
    <p:sldId id="435" r:id="rId5"/>
    <p:sldId id="260" r:id="rId6"/>
    <p:sldId id="262" r:id="rId7"/>
    <p:sldId id="267" r:id="rId8"/>
    <p:sldId id="274" r:id="rId9"/>
    <p:sldId id="269" r:id="rId10"/>
    <p:sldId id="371" r:id="rId11"/>
    <p:sldId id="397" r:id="rId12"/>
    <p:sldId id="278" r:id="rId13"/>
    <p:sldId id="279" r:id="rId14"/>
    <p:sldId id="280" r:id="rId15"/>
    <p:sldId id="434" r:id="rId16"/>
    <p:sldId id="361" r:id="rId17"/>
    <p:sldId id="320" r:id="rId18"/>
    <p:sldId id="359" r:id="rId19"/>
    <p:sldId id="430" r:id="rId20"/>
    <p:sldId id="413" r:id="rId21"/>
    <p:sldId id="414" r:id="rId22"/>
    <p:sldId id="415" r:id="rId23"/>
    <p:sldId id="334" r:id="rId24"/>
    <p:sldId id="396" r:id="rId25"/>
    <p:sldId id="385" r:id="rId26"/>
    <p:sldId id="386" r:id="rId27"/>
    <p:sldId id="387" r:id="rId28"/>
    <p:sldId id="400" r:id="rId29"/>
    <p:sldId id="325" r:id="rId30"/>
    <p:sldId id="326" r:id="rId31"/>
    <p:sldId id="327" r:id="rId32"/>
    <p:sldId id="431" r:id="rId33"/>
    <p:sldId id="305" r:id="rId34"/>
    <p:sldId id="399" r:id="rId35"/>
    <p:sldId id="308" r:id="rId36"/>
  </p:sldIdLst>
  <p:sldSz cx="9144000" cy="5143500" type="screen16x9"/>
  <p:notesSz cx="6858000" cy="9144000"/>
  <p:embeddedFontLst>
    <p:embeddedFont>
      <p:font typeface="Avenir Book" panose="02000503020000020003" pitchFamily="2" charset="0"/>
      <p:regular r:id="rId38"/>
      <p:italic r:id="rId39"/>
    </p:embeddedFont>
    <p:embeddedFont>
      <p:font typeface="Avenir Heavy" panose="02000503020000020003" pitchFamily="2" charset="0"/>
      <p:bold r:id="rId40"/>
      <p:italic r:id="rId41"/>
      <p:boldItalic r:id="rId42"/>
    </p:embeddedFont>
    <p:embeddedFont>
      <p:font typeface="Avenir Medium" panose="02000503020000020003" pitchFamily="2" charset="0"/>
      <p:regular r:id="rId43"/>
      <p: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Georgia" panose="02040502050405020303" pitchFamily="18" charset="0"/>
      <p:regular r:id="rId49"/>
      <p:bold r:id="rId50"/>
      <p:italic r:id="rId51"/>
      <p:boldItalic r:id="rId52"/>
    </p:embeddedFont>
    <p:embeddedFont>
      <p:font typeface="Raleway" pitchFamily="2" charset="77"/>
      <p:regular r:id="rId53"/>
      <p:bold r:id="rId54"/>
      <p:italic r:id="rId55"/>
      <p:boldItalic r:id="rId56"/>
    </p:embeddedFont>
    <p:embeddedFont>
      <p:font typeface="Raleway Medium" panose="020B0503030101060003" pitchFamily="34" charset="77"/>
      <p:regular r:id="rId57"/>
      <p:bold r:id="rId58"/>
      <p:italic r:id="rId59"/>
      <p:boldItalic r:id="rId60"/>
    </p:embeddedFont>
    <p:embeddedFont>
      <p:font typeface="Raleway SemiBold" panose="020B0503030101060003" pitchFamily="34" charset="77"/>
      <p:regular r:id="rId61"/>
      <p:bold r:id="rId62"/>
      <p:italic r:id="rId63"/>
      <p:boldItalic r:id="rId64"/>
    </p:embeddedFont>
    <p:embeddedFont>
      <p:font typeface="Roboto Slab" pitchFamily="2" charset="0"/>
      <p:regular r:id="rId65"/>
      <p:bold r:id="rId66"/>
    </p:embeddedFont>
    <p:embeddedFont>
      <p:font typeface="Titillium Web" pitchFamily="2" charset="77"/>
      <p:regular r:id="rId67"/>
      <p:bold r:id="rId68"/>
      <p:italic r:id="rId69"/>
      <p:boldItalic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/>
    <p:restoredTop sz="69894"/>
  </p:normalViewPr>
  <p:slideViewPr>
    <p:cSldViewPr snapToGrid="0">
      <p:cViewPr varScale="1">
        <p:scale>
          <a:sx n="104" d="100"/>
          <a:sy n="104" d="100"/>
        </p:scale>
        <p:origin x="178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63" Type="http://schemas.openxmlformats.org/officeDocument/2006/relationships/font" Target="fonts/font26.fntdata"/><Relationship Id="rId68" Type="http://schemas.openxmlformats.org/officeDocument/2006/relationships/font" Target="fonts/font3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font" Target="fonts/font29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2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font" Target="fonts/font32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font" Target="fonts/font30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openxmlformats.org/officeDocument/2006/relationships/font" Target="fonts/font3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2.fntdata"/><Relationship Id="rId34" Type="http://schemas.openxmlformats.org/officeDocument/2006/relationships/slide" Target="slides/slide33.xml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1d2fc5869603c8b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1d2fc5869603c8b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1d2fc5869603c8b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1d2fc5869603c8b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4,000 faculty at 1,500 schools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2088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Social and emotional connections as a </a:t>
            </a:r>
            <a:r>
              <a:rPr lang="en-US" u="sng" dirty="0"/>
              <a:t>way</a:t>
            </a:r>
            <a:r>
              <a:rPr lang="en-US" dirty="0"/>
              <a:t> to engage students, motivate them, and help them learn </a:t>
            </a:r>
          </a:p>
        </p:txBody>
      </p:sp>
    </p:spTree>
    <p:extLst>
      <p:ext uri="{BB962C8B-B14F-4D97-AF65-F5344CB8AC3E}">
        <p14:creationId xmlns:p14="http://schemas.microsoft.com/office/powerpoint/2010/main" val="2196197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5b77531849_2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5b77531849_2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41414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6102a950b4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6102a950b4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102a950b4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102a950b4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3975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7ddc389410c82516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7ddc389410c82516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5110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7ddc389410c82516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7ddc389410c82516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If I think you care about me more than you care about your content, the task, the deadline, then I will engage with you.</a:t>
            </a:r>
          </a:p>
        </p:txBody>
      </p:sp>
    </p:spTree>
    <p:extLst>
      <p:ext uri="{BB962C8B-B14F-4D97-AF65-F5344CB8AC3E}">
        <p14:creationId xmlns:p14="http://schemas.microsoft.com/office/powerpoint/2010/main" val="40407754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7ddc389410c82516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7ddc389410c82516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5748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7ddc389410c82516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7ddc389410c82516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30193740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7ddc389410c82516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7ddc389410c82516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0981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61004ab35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61004ab35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7ddc389410c82516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7ddc389410c82516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37469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ddc389410c82516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7ddc389410c82516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39537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ddc389410c82516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7ddc389410c82516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29088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7ddc389410c82516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7ddc389410c82516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26686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61004ab35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61004ab35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66646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7ddc389410c82516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7ddc389410c82516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If I think you care about me more than you care about your content, the task, the deadline, then I will engage with you.</a:t>
            </a:r>
          </a:p>
        </p:txBody>
      </p:sp>
    </p:spTree>
    <p:extLst>
      <p:ext uri="{BB962C8B-B14F-4D97-AF65-F5344CB8AC3E}">
        <p14:creationId xmlns:p14="http://schemas.microsoft.com/office/powerpoint/2010/main" val="37932795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1d2fc5869603c8b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1d2fc5869603c8b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Poll 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08610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7ddc389410c82516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7ddc389410c82516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4369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7ddc389410c82516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7ddc389410c82516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61422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7ddc389410c82516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7ddc389410c82516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4740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b77531849_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b77531849_2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7ddc389410c82516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7ddc389410c82516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77057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7ddc389410c82516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7ddc389410c82516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24656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7ddc389410c82516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7ddc389410c82516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8001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6102a950b4_1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6102a950b4_1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61004ab35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61004ab35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45554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6109f5993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6109f5993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7ddc389410c82516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7ddc389410c82516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0789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7ddc389410c82516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7ddc389410c82516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1d2fc5869603c8b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1d2fc5869603c8b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b77531849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b77531849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1d2fc5869603c8b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1d2fc5869603c8b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15,000 students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7039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b77531849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b77531849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169100" y="400043"/>
            <a:ext cx="7441500" cy="4022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533400" y="2503369"/>
            <a:ext cx="5325600" cy="2240100"/>
          </a:xfrm>
          <a:prstGeom prst="rect">
            <a:avLst/>
          </a:prstGeom>
          <a:ln w="114300" cap="flat" cmpd="sng">
            <a:solidFill>
              <a:srgbClr val="C721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6000"/>
              <a:buFont typeface="Raleway SemiBold"/>
              <a:buNone/>
              <a:defRPr sz="6000">
                <a:solidFill>
                  <a:srgbClr val="11111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6000"/>
              <a:buNone/>
              <a:defRPr sz="6000">
                <a:solidFill>
                  <a:srgbClr val="11111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6000"/>
              <a:buNone/>
              <a:defRPr sz="6000">
                <a:solidFill>
                  <a:srgbClr val="11111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6000"/>
              <a:buNone/>
              <a:defRPr sz="6000">
                <a:solidFill>
                  <a:srgbClr val="11111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6000"/>
              <a:buNone/>
              <a:defRPr sz="6000">
                <a:solidFill>
                  <a:srgbClr val="11111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6000"/>
              <a:buNone/>
              <a:defRPr sz="6000">
                <a:solidFill>
                  <a:srgbClr val="11111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6000"/>
              <a:buNone/>
              <a:defRPr sz="6000">
                <a:solidFill>
                  <a:srgbClr val="11111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6000"/>
              <a:buNone/>
              <a:defRPr sz="6000">
                <a:solidFill>
                  <a:srgbClr val="11111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6000"/>
              <a:buNone/>
              <a:defRPr sz="6000">
                <a:solidFill>
                  <a:srgbClr val="11111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1169100" y="400043"/>
            <a:ext cx="7441500" cy="4022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533400" y="2954925"/>
            <a:ext cx="5270100" cy="1159800"/>
          </a:xfrm>
          <a:prstGeom prst="rect">
            <a:avLst/>
          </a:prstGeom>
          <a:ln w="114300" cap="flat" cmpd="sng">
            <a:solidFill>
              <a:srgbClr val="C721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Raleway SemiBold"/>
              <a:buNone/>
              <a:defRPr sz="4000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533400" y="4263450"/>
            <a:ext cx="7783500" cy="4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600"/>
              <a:buFont typeface="Raleway"/>
              <a:buNone/>
              <a:defRPr sz="260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600"/>
              <a:buNone/>
              <a:defRPr sz="2600" i="1"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600"/>
              <a:buNone/>
              <a:defRPr sz="2600" i="1"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600"/>
              <a:buNone/>
              <a:defRPr sz="2600" i="1"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600"/>
              <a:buNone/>
              <a:defRPr sz="2600" i="1"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600"/>
              <a:buNone/>
              <a:defRPr sz="2600" i="1"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600"/>
              <a:buNone/>
              <a:defRPr sz="2600" i="1"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600"/>
              <a:buNone/>
              <a:defRPr sz="2600" i="1"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600"/>
              <a:buNone/>
              <a:defRPr sz="2600" i="1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533409" y="47179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9567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/>
          <p:nvPr/>
        </p:nvSpPr>
        <p:spPr>
          <a:xfrm>
            <a:off x="1169100" y="721350"/>
            <a:ext cx="7441500" cy="4022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533400" y="400050"/>
            <a:ext cx="2106600" cy="9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203050" y="903938"/>
            <a:ext cx="5185200" cy="36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>
              <a:spcBef>
                <a:spcPts val="600"/>
              </a:spcBef>
              <a:spcAft>
                <a:spcPts val="0"/>
              </a:spcAft>
              <a:buSzPts val="2800"/>
              <a:buChar char="□"/>
              <a:defRPr sz="28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▣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533409" y="454646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1169100" y="721350"/>
            <a:ext cx="7441500" cy="4022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533400" y="400050"/>
            <a:ext cx="2106600" cy="9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3012775" y="1052494"/>
            <a:ext cx="2597400" cy="35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□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▣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5766772" y="1052494"/>
            <a:ext cx="2597400" cy="35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□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▣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533409" y="454646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/>
          <p:nvPr/>
        </p:nvSpPr>
        <p:spPr>
          <a:xfrm>
            <a:off x="1169100" y="721350"/>
            <a:ext cx="7441500" cy="4022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533400" y="400050"/>
            <a:ext cx="2106600" cy="9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1442950" y="1551975"/>
            <a:ext cx="2233500" cy="30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□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▣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2"/>
          </p:nvPr>
        </p:nvSpPr>
        <p:spPr>
          <a:xfrm>
            <a:off x="3790875" y="1551975"/>
            <a:ext cx="2233500" cy="30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□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▣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3"/>
          </p:nvPr>
        </p:nvSpPr>
        <p:spPr>
          <a:xfrm>
            <a:off x="6138800" y="1551975"/>
            <a:ext cx="2233500" cy="30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□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▣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533409" y="454646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1169100" y="721350"/>
            <a:ext cx="7441500" cy="4022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533400" y="400050"/>
            <a:ext cx="2106600" cy="9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533409" y="454646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1169100" y="400043"/>
            <a:ext cx="7441500" cy="4022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1"/>
          </p:nvPr>
        </p:nvSpPr>
        <p:spPr>
          <a:xfrm>
            <a:off x="533400" y="4223925"/>
            <a:ext cx="2106600" cy="519600"/>
          </a:xfrm>
          <a:prstGeom prst="rect">
            <a:avLst/>
          </a:prstGeom>
          <a:ln w="7620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1800"/>
              <a:buFont typeface="Raleway"/>
              <a:buNone/>
              <a:defRPr sz="18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533409" y="3803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999999"/>
                </a:solidFill>
              </a:defRPr>
            </a:lvl1pPr>
            <a:lvl2pPr lvl="1">
              <a:buNone/>
              <a:defRPr>
                <a:solidFill>
                  <a:srgbClr val="999999"/>
                </a:solidFill>
              </a:defRPr>
            </a:lvl2pPr>
            <a:lvl3pPr lvl="2">
              <a:buNone/>
              <a:defRPr>
                <a:solidFill>
                  <a:srgbClr val="999999"/>
                </a:solidFill>
              </a:defRPr>
            </a:lvl3pPr>
            <a:lvl4pPr lvl="3">
              <a:buNone/>
              <a:defRPr>
                <a:solidFill>
                  <a:srgbClr val="999999"/>
                </a:solidFill>
              </a:defRPr>
            </a:lvl4pPr>
            <a:lvl5pPr lvl="4">
              <a:buNone/>
              <a:defRPr>
                <a:solidFill>
                  <a:srgbClr val="999999"/>
                </a:solidFill>
              </a:defRPr>
            </a:lvl5pPr>
            <a:lvl6pPr lvl="5">
              <a:buNone/>
              <a:defRPr>
                <a:solidFill>
                  <a:srgbClr val="999999"/>
                </a:solidFill>
              </a:defRPr>
            </a:lvl6pPr>
            <a:lvl7pPr lvl="6">
              <a:buNone/>
              <a:defRPr>
                <a:solidFill>
                  <a:srgbClr val="999999"/>
                </a:solidFill>
              </a:defRPr>
            </a:lvl7pPr>
            <a:lvl8pPr lvl="7">
              <a:buNone/>
              <a:defRPr>
                <a:solidFill>
                  <a:srgbClr val="999999"/>
                </a:solidFill>
              </a:defRPr>
            </a:lvl8pPr>
            <a:lvl9pPr lvl="8">
              <a:buNone/>
              <a:defRPr>
                <a:solidFill>
                  <a:srgbClr val="99999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/>
          <p:nvPr/>
        </p:nvSpPr>
        <p:spPr>
          <a:xfrm>
            <a:off x="759900" y="560700"/>
            <a:ext cx="7624200" cy="4022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4297650" y="47179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3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aleway Medium"/>
              <a:buNone/>
              <a:defRPr sz="450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3400" y="400050"/>
            <a:ext cx="2106600" cy="9819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Roboto Slab"/>
              <a:buNone/>
              <a:defRPr sz="2400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Roboto Slab"/>
              <a:buNone/>
              <a:defRPr sz="2400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Roboto Slab"/>
              <a:buNone/>
              <a:defRPr sz="2400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Roboto Slab"/>
              <a:buNone/>
              <a:defRPr sz="2400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Roboto Slab"/>
              <a:buNone/>
              <a:defRPr sz="2400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Roboto Slab"/>
              <a:buNone/>
              <a:defRPr sz="2400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Roboto Slab"/>
              <a:buNone/>
              <a:defRPr sz="2400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Roboto Slab"/>
              <a:buNone/>
              <a:defRPr sz="2400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Roboto Slab"/>
              <a:buNone/>
              <a:defRPr sz="2400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203050" y="903938"/>
            <a:ext cx="5185200" cy="3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Char char="□"/>
              <a:defRPr sz="3000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Georgia"/>
              <a:buChar char="■"/>
              <a:defRPr sz="2400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Georgia"/>
              <a:buChar char="▣"/>
              <a:defRPr sz="2400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Georgia"/>
              <a:buChar char="●"/>
              <a:defRPr sz="1800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Georgia"/>
              <a:buChar char="○"/>
              <a:defRPr sz="1800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Georgia"/>
              <a:buChar char="■"/>
              <a:defRPr sz="1800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Georgia"/>
              <a:buChar char="●"/>
              <a:defRPr sz="1800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Georgia"/>
              <a:buChar char="○"/>
              <a:defRPr sz="1800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Georgia"/>
              <a:buChar char="■"/>
              <a:defRPr sz="1800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33409" y="45464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300">
                <a:solidFill>
                  <a:srgbClr val="B7B7B7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buNone/>
              <a:defRPr sz="1300">
                <a:solidFill>
                  <a:srgbClr val="B7B7B7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buNone/>
              <a:defRPr sz="1300">
                <a:solidFill>
                  <a:srgbClr val="B7B7B7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buNone/>
              <a:defRPr sz="1300">
                <a:solidFill>
                  <a:srgbClr val="B7B7B7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buNone/>
              <a:defRPr sz="1300">
                <a:solidFill>
                  <a:srgbClr val="B7B7B7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buNone/>
              <a:defRPr sz="1300">
                <a:solidFill>
                  <a:srgbClr val="B7B7B7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buNone/>
              <a:defRPr sz="1300">
                <a:solidFill>
                  <a:srgbClr val="B7B7B7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buNone/>
              <a:defRPr sz="1300">
                <a:solidFill>
                  <a:srgbClr val="B7B7B7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buNone/>
              <a:defRPr sz="1300">
                <a:solidFill>
                  <a:srgbClr val="B7B7B7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8" r:id="rId8"/>
    <p:sldLayoutId id="2147483659" r:id="rId9"/>
    <p:sldLayoutId id="2147483661" r:id="rId10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ytonpartners.com/library/time-for-class-covid19-edition-part-1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localhost/Users/steph/Desktop/UCIMG-940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s/photos/stormy?utm_source=unsplash&amp;utm_medium=referral&amp;utm_content=creditCopyText" TargetMode="External"/><Relationship Id="rId13" Type="http://schemas.openxmlformats.org/officeDocument/2006/relationships/hyperlink" Target="https://unsplash.com/@karim_manjra?utm_source=unsplash&amp;utm_medium=referral&amp;utm_content=creditCopyText" TargetMode="External"/><Relationship Id="rId1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hyperlink" Target="https://unsplash.com/@karsten_wuerth?utm_source=unsplash&amp;utm_medium=referral&amp;utm_content=creditCopyText" TargetMode="External"/><Relationship Id="rId12" Type="http://schemas.openxmlformats.org/officeDocument/2006/relationships/image" Target="../media/image23.jpeg"/><Relationship Id="rId17" Type="http://schemas.openxmlformats.org/officeDocument/2006/relationships/hyperlink" Target="https://unsplash.com/s/photos/serene-animal?utm_source=unsplash&amp;utm_medium=referral&amp;utm_content=creditCopyText" TargetMode="External"/><Relationship Id="rId2" Type="http://schemas.openxmlformats.org/officeDocument/2006/relationships/notesSlide" Target="../notesSlides/notesSlide26.xml"/><Relationship Id="rId16" Type="http://schemas.openxmlformats.org/officeDocument/2006/relationships/hyperlink" Target="https://unsplash.com/@licole?utm_source=unsplash&amp;utm_medium=referral&amp;utm_content=creditCopyText" TargetMode="External"/><Relationship Id="rId20" Type="http://schemas.openxmlformats.org/officeDocument/2006/relationships/hyperlink" Target="https://unsplash.com/s/photos/dog?utm_source=unsplash&amp;utm_medium=referral&amp;utm_content=creditCopyText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11" Type="http://schemas.openxmlformats.org/officeDocument/2006/relationships/hyperlink" Target="https://unsplash.com/s/photos/playful-cat?utm_source=unsplash&amp;utm_medium=referral&amp;utm_content=creditCopyText" TargetMode="External"/><Relationship Id="rId5" Type="http://schemas.openxmlformats.org/officeDocument/2006/relationships/hyperlink" Target="https://unsplash.com/s/photos/happy?utm_source=unsplash&amp;utm_medium=referral&amp;utm_content=creditCopyText" TargetMode="External"/><Relationship Id="rId15" Type="http://schemas.openxmlformats.org/officeDocument/2006/relationships/image" Target="../media/image24.jpeg"/><Relationship Id="rId10" Type="http://schemas.openxmlformats.org/officeDocument/2006/relationships/hyperlink" Target="https://unsplash.com/@miklevasilyev?utm_source=unsplash&amp;utm_medium=referral&amp;utm_content=creditCopyText" TargetMode="External"/><Relationship Id="rId19" Type="http://schemas.openxmlformats.org/officeDocument/2006/relationships/hyperlink" Target="https://unsplash.com/@jamie452?utm_source=unsplash&amp;utm_medium=referral&amp;utm_content=creditCopyText" TargetMode="External"/><Relationship Id="rId4" Type="http://schemas.openxmlformats.org/officeDocument/2006/relationships/hyperlink" Target="https://unsplash.com/@aweiland?utm_source=unsplash&amp;utm_medium=referral&amp;utm_content=creditCopyText" TargetMode="External"/><Relationship Id="rId9" Type="http://schemas.openxmlformats.org/officeDocument/2006/relationships/image" Target="../media/image22.jpeg"/><Relationship Id="rId14" Type="http://schemas.openxmlformats.org/officeDocument/2006/relationships/hyperlink" Target="https://unsplash.com/s/photos/mournful?utm_source=unsplash&amp;utm_medium=referral&amp;utm_content=creditCopyText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1147479" y="487129"/>
            <a:ext cx="7463593" cy="2456307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C72127"/>
                </a:solidFill>
              </a:rPr>
              <a:t>Inclusive and Equitable Teaching With Technology</a:t>
            </a:r>
            <a:endParaRPr sz="4400" b="1" dirty="0">
              <a:solidFill>
                <a:srgbClr val="C7212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550" y="4153950"/>
            <a:ext cx="500275" cy="5002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6;p14">
            <a:extLst>
              <a:ext uri="{FF2B5EF4-FFF2-40B4-BE49-F238E27FC236}">
                <a16:creationId xmlns:a16="http://schemas.microsoft.com/office/drawing/2014/main" id="{F19E33BB-E5A7-7B41-AF80-C8A17320FDAC}"/>
              </a:ext>
            </a:extLst>
          </p:cNvPr>
          <p:cNvSpPr txBox="1">
            <a:spLocks/>
          </p:cNvSpPr>
          <p:nvPr/>
        </p:nvSpPr>
        <p:spPr>
          <a:xfrm>
            <a:off x="3820455" y="3057150"/>
            <a:ext cx="4790617" cy="10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Char char="□"/>
              <a:defRPr sz="3000" b="0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Georgia"/>
              <a:buChar char="■"/>
              <a:defRPr sz="2400" b="0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Georgia"/>
              <a:buChar char="▣"/>
              <a:defRPr sz="2400" b="0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Georgia"/>
              <a:buChar char="●"/>
              <a:defRPr sz="1800" b="0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Georgia"/>
              <a:buChar char="○"/>
              <a:defRPr sz="1800" b="0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Georgia"/>
              <a:buChar char="■"/>
              <a:defRPr sz="1800" b="0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Georgia"/>
              <a:buChar char="●"/>
              <a:defRPr sz="1800" b="0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Georgia"/>
              <a:buChar char="○"/>
              <a:defRPr sz="1800" b="0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Georgia"/>
              <a:buChar char="■"/>
              <a:defRPr sz="1800" b="0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indent="0">
              <a:buFont typeface="Georgia"/>
              <a:buNone/>
            </a:pPr>
            <a:r>
              <a:rPr lang="en-US" sz="2800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Welcoming and Supporting All Our Students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"/>
          <p:cNvSpPr txBox="1">
            <a:spLocks noGrp="1"/>
          </p:cNvSpPr>
          <p:nvPr>
            <p:ph type="title" idx="4294967295"/>
          </p:nvPr>
        </p:nvSpPr>
        <p:spPr>
          <a:xfrm>
            <a:off x="1198755" y="1862773"/>
            <a:ext cx="7393259" cy="972620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4800" dirty="0">
                <a:solidFill>
                  <a:srgbClr val="000000"/>
                </a:solidFill>
                <a:latin typeface="Avenir Medium"/>
                <a:ea typeface="Avenir Medium"/>
                <a:cs typeface="Avenir Medium"/>
                <a:sym typeface="Raleway SemiBold"/>
              </a:rPr>
            </a:br>
            <a:r>
              <a:rPr lang="en-US" sz="4400" dirty="0">
                <a:solidFill>
                  <a:srgbClr val="000000"/>
                </a:solidFill>
                <a:latin typeface="Avenir Medium"/>
                <a:ea typeface="Avenir Medium"/>
                <a:cs typeface="Avenir Medium"/>
                <a:sym typeface="Raleway SemiBold"/>
              </a:rPr>
              <a:t>#1 challenge, Spring 2020: keeping students engaged</a:t>
            </a:r>
            <a:endParaRPr sz="4400" dirty="0">
              <a:solidFill>
                <a:srgbClr val="000000"/>
              </a:solidFill>
              <a:latin typeface="Avenir Medium"/>
              <a:ea typeface="Avenir Medium"/>
              <a:cs typeface="Avenir Medium"/>
              <a:sym typeface="Raleway SemiBold"/>
            </a:endParaRPr>
          </a:p>
        </p:txBody>
      </p:sp>
      <p:sp>
        <p:nvSpPr>
          <p:cNvPr id="4" name="Google Shape;159;p26">
            <a:extLst>
              <a:ext uri="{FF2B5EF4-FFF2-40B4-BE49-F238E27FC236}">
                <a16:creationId xmlns:a16="http://schemas.microsoft.com/office/drawing/2014/main" id="{74FD2813-5F07-D44A-83BA-1F19A1401B28}"/>
              </a:ext>
            </a:extLst>
          </p:cNvPr>
          <p:cNvSpPr txBox="1">
            <a:spLocks/>
          </p:cNvSpPr>
          <p:nvPr/>
        </p:nvSpPr>
        <p:spPr>
          <a:xfrm>
            <a:off x="892800" y="590775"/>
            <a:ext cx="4910700" cy="876000"/>
          </a:xfrm>
          <a:prstGeom prst="rect">
            <a:avLst/>
          </a:prstGeom>
          <a:noFill/>
          <a:ln w="9525" cap="flat" cmpd="sng">
            <a:solidFill>
              <a:srgbClr val="C721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000"/>
              <a:buFont typeface="Raleway SemiBold"/>
              <a:buNone/>
              <a:defRPr sz="4000" b="0" i="0" u="none" strike="noStrike" cap="none">
                <a:solidFill>
                  <a:srgbClr val="999999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000"/>
              <a:buFont typeface="Roboto Slab"/>
              <a:buNone/>
              <a:defRPr sz="40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000"/>
              <a:buFont typeface="Roboto Slab"/>
              <a:buNone/>
              <a:defRPr sz="40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000"/>
              <a:buFont typeface="Roboto Slab"/>
              <a:buNone/>
              <a:defRPr sz="40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000"/>
              <a:buFont typeface="Roboto Slab"/>
              <a:buNone/>
              <a:defRPr sz="40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000"/>
              <a:buFont typeface="Roboto Slab"/>
              <a:buNone/>
              <a:defRPr sz="40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000"/>
              <a:buFont typeface="Roboto Slab"/>
              <a:buNone/>
              <a:defRPr sz="40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000"/>
              <a:buFont typeface="Roboto Slab"/>
              <a:buNone/>
              <a:defRPr sz="40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000"/>
              <a:buFont typeface="Roboto Slab"/>
              <a:buNone/>
              <a:defRPr sz="40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algn="ctr"/>
            <a:r>
              <a:rPr lang="en-US" sz="4800">
                <a:solidFill>
                  <a:srgbClr val="000000"/>
                </a:solidFill>
              </a:rPr>
              <a:t>What we know 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7FC408-4E4F-5D4B-AC4B-FA609C2D0AFC}"/>
              </a:ext>
            </a:extLst>
          </p:cNvPr>
          <p:cNvSpPr txBox="1"/>
          <p:nvPr/>
        </p:nvSpPr>
        <p:spPr>
          <a:xfrm>
            <a:off x="4895384" y="4125952"/>
            <a:ext cx="37468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/>
              </a:rPr>
              <a:t>https://tytonpartners.com/library/time-for-class-covid19-edition-part-1/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772542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D2F6A2C-5755-0942-8DF0-F32C89E86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110" y="1906261"/>
            <a:ext cx="3453089" cy="44687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C29931-0263-6E4E-B920-5E77A6A0B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95" y="2149791"/>
            <a:ext cx="3076724" cy="3981641"/>
          </a:xfrm>
          <a:prstGeom prst="rect">
            <a:avLst/>
          </a:prstGeom>
        </p:spPr>
      </p:pic>
      <p:sp>
        <p:nvSpPr>
          <p:cNvPr id="5" name="Google Shape;103;p18">
            <a:extLst>
              <a:ext uri="{FF2B5EF4-FFF2-40B4-BE49-F238E27FC236}">
                <a16:creationId xmlns:a16="http://schemas.microsoft.com/office/drawing/2014/main" id="{11B6E3F5-1505-E047-8C70-1B947CB4C4EE}"/>
              </a:ext>
            </a:extLst>
          </p:cNvPr>
          <p:cNvSpPr txBox="1"/>
          <p:nvPr/>
        </p:nvSpPr>
        <p:spPr>
          <a:xfrm>
            <a:off x="2224950" y="748246"/>
            <a:ext cx="46941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00798C"/>
                </a:solidFill>
                <a:latin typeface="Raleway"/>
                <a:ea typeface="Raleway"/>
                <a:cs typeface="Raleway"/>
                <a:sym typeface="Raleway"/>
              </a:rPr>
              <a:t>Connecting</a:t>
            </a:r>
            <a:endParaRPr sz="4800" b="1" dirty="0">
              <a:solidFill>
                <a:srgbClr val="00798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" name="Google Shape;106;p18">
            <a:extLst>
              <a:ext uri="{FF2B5EF4-FFF2-40B4-BE49-F238E27FC236}">
                <a16:creationId xmlns:a16="http://schemas.microsoft.com/office/drawing/2014/main" id="{52224B6A-87CF-DD4B-85F5-E139846D87C3}"/>
              </a:ext>
            </a:extLst>
          </p:cNvPr>
          <p:cNvSpPr txBox="1"/>
          <p:nvPr/>
        </p:nvSpPr>
        <p:spPr>
          <a:xfrm>
            <a:off x="2558700" y="1735130"/>
            <a:ext cx="4026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with</a:t>
            </a:r>
            <a:r>
              <a:rPr lang="en" sz="3600" dirty="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 the </a:t>
            </a:r>
            <a:r>
              <a:rPr lang="en" sz="3600" dirty="0" err="1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pe</a:t>
            </a:r>
            <a:r>
              <a:rPr lang="en-US" sz="3600" dirty="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op</a:t>
            </a:r>
            <a:r>
              <a:rPr lang="en" sz="3600" dirty="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le in our classes</a:t>
            </a:r>
            <a:endParaRPr sz="3600" dirty="0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" name="Google Shape;96;p17">
            <a:extLst>
              <a:ext uri="{FF2B5EF4-FFF2-40B4-BE49-F238E27FC236}">
                <a16:creationId xmlns:a16="http://schemas.microsoft.com/office/drawing/2014/main" id="{02C336AF-1007-A442-AC51-C2845F45CB9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6978" y="3631894"/>
            <a:ext cx="951067" cy="1017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7AC17B-3AFA-3348-838C-67F671119C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6055" y="1856251"/>
            <a:ext cx="3530378" cy="456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9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6"/>
          <p:cNvPicPr preferRelativeResize="0"/>
          <p:nvPr/>
        </p:nvPicPr>
        <p:blipFill rotWithShape="1">
          <a:blip r:embed="rId3">
            <a:alphaModFix/>
          </a:blip>
          <a:srcRect l="9" r="9"/>
          <a:stretch/>
        </p:blipFill>
        <p:spPr>
          <a:xfrm>
            <a:off x="-352350" y="-770975"/>
            <a:ext cx="9848702" cy="65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ctrTitle"/>
          </p:nvPr>
        </p:nvSpPr>
        <p:spPr>
          <a:xfrm>
            <a:off x="4799000" y="1498525"/>
            <a:ext cx="4254300" cy="1351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666666"/>
                </a:solidFill>
              </a:rPr>
              <a:t>Modified</a:t>
            </a:r>
            <a:r>
              <a:rPr lang="en">
                <a:solidFill>
                  <a:srgbClr val="666666"/>
                </a:solidFill>
              </a:rPr>
              <a:t> </a:t>
            </a:r>
            <a:r>
              <a:rPr lang="en" sz="4800">
                <a:solidFill>
                  <a:srgbClr val="666666"/>
                </a:solidFill>
              </a:rPr>
              <a:t>Community of Inquiry </a:t>
            </a:r>
            <a:endParaRPr sz="4800">
              <a:solidFill>
                <a:srgbClr val="666666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666666"/>
                </a:solidFill>
              </a:rPr>
              <a:t>Framework</a:t>
            </a:r>
            <a:endParaRPr sz="3600">
              <a:solidFill>
                <a:srgbClr val="666666"/>
              </a:solidFill>
            </a:endParaRPr>
          </a:p>
        </p:txBody>
      </p:sp>
      <p:pic>
        <p:nvPicPr>
          <p:cNvPr id="239" name="Google Shape;23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900" y="185000"/>
            <a:ext cx="4627099" cy="486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8"/>
          <p:cNvSpPr txBox="1">
            <a:spLocks noGrp="1"/>
          </p:cNvSpPr>
          <p:nvPr>
            <p:ph type="ctrTitle"/>
          </p:nvPr>
        </p:nvSpPr>
        <p:spPr>
          <a:xfrm>
            <a:off x="507350" y="1479000"/>
            <a:ext cx="4254300" cy="1351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tx1"/>
                </a:solidFill>
              </a:rPr>
              <a:t>Universal Design for Learning</a:t>
            </a:r>
            <a:r>
              <a:rPr lang="en" dirty="0">
                <a:solidFill>
                  <a:schemeClr val="tx1"/>
                </a:solidFill>
              </a:rPr>
              <a:t> </a:t>
            </a:r>
            <a:endParaRPr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tx1"/>
                </a:solidFill>
              </a:rPr>
              <a:t>Framework</a:t>
            </a:r>
            <a:endParaRPr sz="3600" dirty="0">
              <a:solidFill>
                <a:schemeClr val="tx1"/>
              </a:solidFill>
            </a:endParaRPr>
          </a:p>
        </p:txBody>
      </p:sp>
      <p:pic>
        <p:nvPicPr>
          <p:cNvPr id="245" name="Google Shape;245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63275" y="814550"/>
            <a:ext cx="2793475" cy="2793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3358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7"/>
          <p:cNvSpPr txBox="1"/>
          <p:nvPr/>
        </p:nvSpPr>
        <p:spPr>
          <a:xfrm>
            <a:off x="2906574" y="2211677"/>
            <a:ext cx="3945300" cy="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9" name="Google Shape;329;p47"/>
          <p:cNvSpPr txBox="1"/>
          <p:nvPr/>
        </p:nvSpPr>
        <p:spPr>
          <a:xfrm>
            <a:off x="1732800" y="1412344"/>
            <a:ext cx="56784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Offer </a:t>
            </a:r>
            <a:endParaRPr sz="4800" dirty="0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C72127"/>
                </a:solidFill>
                <a:latin typeface="Raleway"/>
                <a:ea typeface="Raleway"/>
                <a:cs typeface="Raleway"/>
                <a:sym typeface="Raleway"/>
              </a:rPr>
              <a:t>choice </a:t>
            </a:r>
            <a:r>
              <a:rPr lang="en" sz="4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and</a:t>
            </a:r>
            <a:r>
              <a:rPr lang="en" sz="4800" b="1" dirty="0">
                <a:solidFill>
                  <a:srgbClr val="C72127"/>
                </a:solidFill>
                <a:latin typeface="Raleway"/>
                <a:ea typeface="Raleway"/>
                <a:cs typeface="Raleway"/>
                <a:sym typeface="Raleway"/>
              </a:rPr>
              <a:t> options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where possible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solidFill>
                <a:srgbClr val="C7212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0" name="Google Shape;330;p47"/>
          <p:cNvSpPr txBox="1"/>
          <p:nvPr/>
        </p:nvSpPr>
        <p:spPr>
          <a:xfrm>
            <a:off x="2905577" y="3052900"/>
            <a:ext cx="47676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549829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1"/>
          <p:cNvSpPr txBox="1"/>
          <p:nvPr/>
        </p:nvSpPr>
        <p:spPr>
          <a:xfrm>
            <a:off x="1285161" y="2320923"/>
            <a:ext cx="28254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latin typeface="Avenir Heavy"/>
              <a:ea typeface="Avenir Heavy"/>
              <a:cs typeface="Avenir Heavy"/>
              <a:sym typeface="Raleway"/>
            </a:endParaRPr>
          </a:p>
        </p:txBody>
      </p:sp>
      <p:sp>
        <p:nvSpPr>
          <p:cNvPr id="358" name="Google Shape;358;p51"/>
          <p:cNvSpPr txBox="1"/>
          <p:nvPr/>
        </p:nvSpPr>
        <p:spPr>
          <a:xfrm>
            <a:off x="2991705" y="1016406"/>
            <a:ext cx="5679818" cy="641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1" algn="ctr"/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UDL</a:t>
            </a:r>
          </a:p>
          <a:p>
            <a:pPr lvl="1" algn="ctr"/>
            <a:r>
              <a:rPr lang="en-US" sz="4800" dirty="0">
                <a:latin typeface="Raleway"/>
                <a:ea typeface="Raleway"/>
                <a:cs typeface="Raleway"/>
                <a:sym typeface="Raleway"/>
              </a:rPr>
              <a:t> +1 thinking </a:t>
            </a:r>
            <a:endParaRPr lang="en-US" sz="4800" dirty="0">
              <a:solidFill>
                <a:srgbClr val="C7212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" name="Google Shape;351;p50"/>
          <p:cNvSpPr txBox="1">
            <a:spLocks noGrp="1"/>
          </p:cNvSpPr>
          <p:nvPr>
            <p:ph type="subTitle" idx="1"/>
          </p:nvPr>
        </p:nvSpPr>
        <p:spPr>
          <a:xfrm>
            <a:off x="3487181" y="3319764"/>
            <a:ext cx="4941600" cy="124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/>
            <a:r>
              <a:rPr lang="en-US" i="1" dirty="0">
                <a:latin typeface="Avenir Book"/>
                <a:cs typeface="Avenir Book"/>
              </a:rPr>
              <a:t>Thomas Tobin</a:t>
            </a:r>
          </a:p>
          <a:p>
            <a:pPr marL="0" lvl="0" indent="0"/>
            <a:r>
              <a:rPr lang="en-US" i="1" dirty="0">
                <a:latin typeface="Avenir Book" panose="02000503020000020003" pitchFamily="2" charset="0"/>
              </a:rPr>
              <a:t>University of Wisconsin Madison</a:t>
            </a:r>
            <a:br>
              <a:rPr lang="en" i="1" dirty="0">
                <a:latin typeface="Avenir Book"/>
                <a:ea typeface="Raleway Light"/>
                <a:cs typeface="Avenir Book"/>
                <a:sym typeface="Raleway Light"/>
              </a:rPr>
            </a:br>
            <a:endParaRPr i="1" dirty="0">
              <a:latin typeface="Avenir Book"/>
              <a:ea typeface="Raleway Light"/>
              <a:cs typeface="Avenir Book"/>
              <a:sym typeface="Raleway Ligh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2AC4312-AF22-8042-BB79-02BE60E41657}"/>
              </a:ext>
            </a:extLst>
          </p:cNvPr>
          <p:cNvGrpSpPr/>
          <p:nvPr/>
        </p:nvGrpSpPr>
        <p:grpSpPr>
          <a:xfrm>
            <a:off x="472477" y="635246"/>
            <a:ext cx="2713544" cy="3371353"/>
            <a:chOff x="5907539" y="1196173"/>
            <a:chExt cx="2713544" cy="3371353"/>
          </a:xfrm>
        </p:grpSpPr>
        <p:sp>
          <p:nvSpPr>
            <p:cNvPr id="10" name="Google Shape;117;p20">
              <a:extLst>
                <a:ext uri="{FF2B5EF4-FFF2-40B4-BE49-F238E27FC236}">
                  <a16:creationId xmlns:a16="http://schemas.microsoft.com/office/drawing/2014/main" id="{20D7DB1F-4D3E-EE4F-9DD8-BF5971E7657D}"/>
                </a:ext>
              </a:extLst>
            </p:cNvPr>
            <p:cNvSpPr/>
            <p:nvPr/>
          </p:nvSpPr>
          <p:spPr>
            <a:xfrm>
              <a:off x="5907539" y="1196173"/>
              <a:ext cx="2713544" cy="3371353"/>
            </a:xfrm>
            <a:prstGeom prst="rect">
              <a:avLst/>
            </a:prstGeom>
            <a:solidFill>
              <a:srgbClr val="0079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D435AF1-2F04-A345-B7D4-89B5B2106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9320" y="1288111"/>
              <a:ext cx="2549983" cy="3187479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38E1F90-D2EA-1F40-867F-72EB27F5C230}"/>
              </a:ext>
            </a:extLst>
          </p:cNvPr>
          <p:cNvSpPr txBox="1"/>
          <p:nvPr/>
        </p:nvSpPr>
        <p:spPr>
          <a:xfrm>
            <a:off x="472477" y="4139317"/>
            <a:ext cx="2448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Avenir Book" panose="02000503020000020003" pitchFamily="2" charset="0"/>
              </a:rPr>
              <a:t>Reach Everyone, Teach Everyone: Universal Design for Learning in Higher Education (2018)</a:t>
            </a:r>
          </a:p>
        </p:txBody>
      </p:sp>
    </p:spTree>
    <p:extLst>
      <p:ext uri="{BB962C8B-B14F-4D97-AF65-F5344CB8AC3E}">
        <p14:creationId xmlns:p14="http://schemas.microsoft.com/office/powerpoint/2010/main" val="3185025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6"/>
          <p:cNvSpPr txBox="1"/>
          <p:nvPr/>
        </p:nvSpPr>
        <p:spPr>
          <a:xfrm>
            <a:off x="2906574" y="2211677"/>
            <a:ext cx="3945300" cy="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2" name="Google Shape;322;p46"/>
          <p:cNvSpPr txBox="1"/>
          <p:nvPr/>
        </p:nvSpPr>
        <p:spPr>
          <a:xfrm>
            <a:off x="1543229" y="1645089"/>
            <a:ext cx="56784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3" name="Google Shape;323;p46"/>
          <p:cNvSpPr txBox="1"/>
          <p:nvPr/>
        </p:nvSpPr>
        <p:spPr>
          <a:xfrm>
            <a:off x="2905577" y="3052900"/>
            <a:ext cx="47676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Google Shape;252;p39">
            <a:extLst>
              <a:ext uri="{FF2B5EF4-FFF2-40B4-BE49-F238E27FC236}">
                <a16:creationId xmlns:a16="http://schemas.microsoft.com/office/drawing/2014/main" id="{BDD62AC5-FFEE-1A4A-A59F-ACED12DB1438}"/>
              </a:ext>
            </a:extLst>
          </p:cNvPr>
          <p:cNvSpPr txBox="1">
            <a:spLocks/>
          </p:cNvSpPr>
          <p:nvPr/>
        </p:nvSpPr>
        <p:spPr>
          <a:xfrm>
            <a:off x="458799" y="407963"/>
            <a:ext cx="8183395" cy="876000"/>
          </a:xfrm>
          <a:prstGeom prst="rect">
            <a:avLst/>
          </a:prstGeom>
          <a:noFill/>
          <a:ln w="9525" cap="flat" cmpd="sng">
            <a:solidFill>
              <a:srgbClr val="16BE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Roboto Slab"/>
              <a:buNone/>
              <a:defRPr sz="24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Roboto Slab"/>
              <a:buNone/>
              <a:defRPr sz="24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Roboto Slab"/>
              <a:buNone/>
              <a:defRPr sz="24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Roboto Slab"/>
              <a:buNone/>
              <a:defRPr sz="24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Roboto Slab"/>
              <a:buNone/>
              <a:defRPr sz="24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Roboto Slab"/>
              <a:buNone/>
              <a:defRPr sz="24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Roboto Slab"/>
              <a:buNone/>
              <a:defRPr sz="24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Roboto Slab"/>
              <a:buNone/>
              <a:defRPr sz="24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Roboto Slab"/>
              <a:buNone/>
              <a:defRPr sz="24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algn="ctr"/>
            <a:r>
              <a:rPr lang="en-US" sz="4200" dirty="0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Harness the </a:t>
            </a:r>
            <a:r>
              <a:rPr lang="en-US" sz="4200" b="1" dirty="0">
                <a:solidFill>
                  <a:srgbClr val="C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Science</a:t>
            </a:r>
            <a:r>
              <a:rPr lang="en-US" sz="4200" dirty="0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of Emotion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5EB7D5-7F3C-9740-9E71-62DFD0B2A2E7}"/>
              </a:ext>
            </a:extLst>
          </p:cNvPr>
          <p:cNvGrpSpPr/>
          <p:nvPr/>
        </p:nvGrpSpPr>
        <p:grpSpPr>
          <a:xfrm>
            <a:off x="3012357" y="1645089"/>
            <a:ext cx="7331554" cy="2138514"/>
            <a:chOff x="3470608" y="2252513"/>
            <a:chExt cx="7331554" cy="2138514"/>
          </a:xfrm>
        </p:grpSpPr>
        <p:sp>
          <p:nvSpPr>
            <p:cNvPr id="8" name="Google Shape;264;p40">
              <a:extLst>
                <a:ext uri="{FF2B5EF4-FFF2-40B4-BE49-F238E27FC236}">
                  <a16:creationId xmlns:a16="http://schemas.microsoft.com/office/drawing/2014/main" id="{93892EAF-49B2-CA4D-9935-90D0461015E3}"/>
                </a:ext>
              </a:extLst>
            </p:cNvPr>
            <p:cNvSpPr txBox="1"/>
            <p:nvPr/>
          </p:nvSpPr>
          <p:spPr>
            <a:xfrm>
              <a:off x="3470608" y="2252513"/>
              <a:ext cx="6762532" cy="4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R="0" lvl="0" rtl="0">
                <a:spcBef>
                  <a:spcPts val="0"/>
                </a:spcBef>
                <a:spcAft>
                  <a:spcPts val="0"/>
                </a:spcAft>
              </a:pPr>
              <a:r>
                <a:rPr lang="en" sz="3600" dirty="0">
                  <a:solidFill>
                    <a:srgbClr val="3F3F3F"/>
                  </a:solidFill>
                  <a:latin typeface="Raleway"/>
                  <a:ea typeface="Raleway"/>
                  <a:cs typeface="Raleway"/>
                  <a:sym typeface="Raleway"/>
                </a:rPr>
                <a:t>Attention</a:t>
              </a:r>
              <a:endParaRPr sz="3600" dirty="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" name="Google Shape;264;p40">
              <a:extLst>
                <a:ext uri="{FF2B5EF4-FFF2-40B4-BE49-F238E27FC236}">
                  <a16:creationId xmlns:a16="http://schemas.microsoft.com/office/drawing/2014/main" id="{A37326BD-B9CB-6144-956E-78493109FC67}"/>
                </a:ext>
              </a:extLst>
            </p:cNvPr>
            <p:cNvSpPr txBox="1"/>
            <p:nvPr/>
          </p:nvSpPr>
          <p:spPr>
            <a:xfrm>
              <a:off x="3470608" y="3010264"/>
              <a:ext cx="7331554" cy="4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R="0" lvl="0" rtl="0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srgbClr val="3F3F3F"/>
                  </a:solidFill>
                  <a:latin typeface="Raleway"/>
                  <a:ea typeface="Raleway"/>
                  <a:cs typeface="Raleway"/>
                  <a:sym typeface="Raleway"/>
                </a:rPr>
                <a:t>Memory</a:t>
              </a:r>
              <a:endParaRPr sz="3600" dirty="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" name="Google Shape;264;p40">
              <a:extLst>
                <a:ext uri="{FF2B5EF4-FFF2-40B4-BE49-F238E27FC236}">
                  <a16:creationId xmlns:a16="http://schemas.microsoft.com/office/drawing/2014/main" id="{15B866BF-C381-C54F-BAF1-EB1161F0E36D}"/>
                </a:ext>
              </a:extLst>
            </p:cNvPr>
            <p:cNvSpPr txBox="1"/>
            <p:nvPr/>
          </p:nvSpPr>
          <p:spPr>
            <a:xfrm>
              <a:off x="3470608" y="3906227"/>
              <a:ext cx="6762532" cy="4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R="0" lvl="0" rtl="0">
                <a:spcBef>
                  <a:spcPts val="0"/>
                </a:spcBef>
                <a:spcAft>
                  <a:spcPts val="0"/>
                </a:spcAft>
              </a:pPr>
              <a:r>
                <a:rPr lang="en" sz="3600" dirty="0">
                  <a:solidFill>
                    <a:srgbClr val="3F3F3F"/>
                  </a:solidFill>
                  <a:latin typeface="Raleway"/>
                  <a:ea typeface="Raleway"/>
                  <a:cs typeface="Raleway"/>
                  <a:sym typeface="Raleway"/>
                </a:rPr>
                <a:t>Motivation</a:t>
              </a:r>
              <a:endParaRPr sz="3600" dirty="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E5A4313-D7C1-754A-B8E2-D55EDE86F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03" y="1753448"/>
            <a:ext cx="2394806" cy="2394806"/>
          </a:xfrm>
          <a:prstGeom prst="rect">
            <a:avLst/>
          </a:prstGeom>
        </p:spPr>
      </p:pic>
      <p:sp>
        <p:nvSpPr>
          <p:cNvPr id="16" name="Google Shape;336;p48">
            <a:extLst>
              <a:ext uri="{FF2B5EF4-FFF2-40B4-BE49-F238E27FC236}">
                <a16:creationId xmlns:a16="http://schemas.microsoft.com/office/drawing/2014/main" id="{ADF837EA-DAFB-7248-A676-1F4395E42C4B}"/>
              </a:ext>
            </a:extLst>
          </p:cNvPr>
          <p:cNvSpPr/>
          <p:nvPr/>
        </p:nvSpPr>
        <p:spPr>
          <a:xfrm>
            <a:off x="6194066" y="2223312"/>
            <a:ext cx="2522138" cy="191514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72127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9406DC-0F79-6B4D-9E12-0E9E18262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997" y="2081517"/>
            <a:ext cx="2614903" cy="19341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D49B71-8F62-5947-82A2-6D2182EF94B5}"/>
              </a:ext>
            </a:extLst>
          </p:cNvPr>
          <p:cNvSpPr txBox="1"/>
          <p:nvPr/>
        </p:nvSpPr>
        <p:spPr>
          <a:xfrm>
            <a:off x="6193982" y="4183712"/>
            <a:ext cx="2448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Avenir Book" panose="02000503020000020003" pitchFamily="2" charset="0"/>
              </a:rPr>
              <a:t>Sarah Rose Cavanagh</a:t>
            </a:r>
          </a:p>
          <a:p>
            <a:r>
              <a:rPr lang="en-US" sz="1000" i="1" dirty="0">
                <a:latin typeface="Avenir Book" panose="02000503020000020003" pitchFamily="2" charset="0"/>
              </a:rPr>
              <a:t>The Spark of Learning: Energizing the College Classroom with the Science of Emotion (2016)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B8C894-F2C5-1D44-ABD4-F10FA0AD075E}"/>
              </a:ext>
            </a:extLst>
          </p:cNvPr>
          <p:cNvSpPr/>
          <p:nvPr/>
        </p:nvSpPr>
        <p:spPr>
          <a:xfrm>
            <a:off x="3012357" y="4074024"/>
            <a:ext cx="2946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3600" dirty="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Engagement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95195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1"/>
          <p:cNvSpPr txBox="1"/>
          <p:nvPr/>
        </p:nvSpPr>
        <p:spPr>
          <a:xfrm>
            <a:off x="1285161" y="2320923"/>
            <a:ext cx="28254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latin typeface="Avenir Heavy"/>
              <a:ea typeface="Avenir Heavy"/>
              <a:cs typeface="Avenir Heavy"/>
              <a:sym typeface="Raleway"/>
            </a:endParaRPr>
          </a:p>
        </p:txBody>
      </p:sp>
      <p:sp>
        <p:nvSpPr>
          <p:cNvPr id="358" name="Google Shape;358;p51"/>
          <p:cNvSpPr txBox="1"/>
          <p:nvPr/>
        </p:nvSpPr>
        <p:spPr>
          <a:xfrm>
            <a:off x="545096" y="1719190"/>
            <a:ext cx="5679818" cy="641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ctr"/>
            <a:r>
              <a:rPr lang="en-US" sz="4800" dirty="0">
                <a:latin typeface="Raleway"/>
                <a:ea typeface="Raleway"/>
                <a:cs typeface="Raleway"/>
                <a:sym typeface="Raleway"/>
              </a:rPr>
              <a:t>Our sociality </a:t>
            </a:r>
            <a:r>
              <a:rPr lang="en-US" sz="4800" b="1" dirty="0">
                <a:solidFill>
                  <a:srgbClr val="C00000"/>
                </a:solidFill>
                <a:latin typeface="Raleway"/>
                <a:ea typeface="Raleway"/>
                <a:cs typeface="Raleway"/>
                <a:sym typeface="Raleway"/>
              </a:rPr>
              <a:t>drives</a:t>
            </a:r>
            <a:r>
              <a:rPr lang="en-US" sz="4800" dirty="0">
                <a:latin typeface="Raleway"/>
                <a:ea typeface="Raleway"/>
                <a:cs typeface="Raleway"/>
                <a:sym typeface="Raleway"/>
              </a:rPr>
              <a:t> our learning…</a:t>
            </a:r>
            <a:endParaRPr lang="en-US" sz="4800" dirty="0">
              <a:solidFill>
                <a:srgbClr val="C7212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" name="Google Shape;348;p50"/>
          <p:cNvSpPr/>
          <p:nvPr/>
        </p:nvSpPr>
        <p:spPr>
          <a:xfrm>
            <a:off x="7450050" y="3431011"/>
            <a:ext cx="1372800" cy="1297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08375" y="434499"/>
            <a:ext cx="1957200" cy="929050"/>
            <a:chOff x="208375" y="434499"/>
            <a:chExt cx="1957200" cy="929050"/>
          </a:xfrm>
        </p:grpSpPr>
        <p:sp>
          <p:nvSpPr>
            <p:cNvPr id="12" name="Google Shape;20;p4"/>
            <p:cNvSpPr txBox="1"/>
            <p:nvPr/>
          </p:nvSpPr>
          <p:spPr>
            <a:xfrm>
              <a:off x="208375" y="434499"/>
              <a:ext cx="1957200" cy="6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0" dirty="0">
                  <a:solidFill>
                    <a:srgbClr val="D62532"/>
                  </a:solidFill>
                </a:rPr>
                <a:t>“</a:t>
              </a:r>
              <a:endParaRPr sz="10000" dirty="0">
                <a:solidFill>
                  <a:srgbClr val="D62532"/>
                </a:solidFill>
              </a:endParaRPr>
            </a:p>
          </p:txBody>
        </p:sp>
        <p:sp>
          <p:nvSpPr>
            <p:cNvPr id="13" name="Google Shape;21;p4"/>
            <p:cNvSpPr/>
            <p:nvPr/>
          </p:nvSpPr>
          <p:spPr>
            <a:xfrm>
              <a:off x="670047" y="607752"/>
              <a:ext cx="1059609" cy="755797"/>
            </a:xfrm>
            <a:prstGeom prst="rect">
              <a:avLst/>
            </a:prstGeom>
            <a:noFill/>
            <a:ln w="25400" cap="flat" cmpd="sng">
              <a:solidFill>
                <a:srgbClr val="C7212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351;p50"/>
          <p:cNvSpPr txBox="1">
            <a:spLocks noGrp="1"/>
          </p:cNvSpPr>
          <p:nvPr>
            <p:ph type="subTitle" idx="1"/>
          </p:nvPr>
        </p:nvSpPr>
        <p:spPr>
          <a:xfrm>
            <a:off x="914205" y="3549277"/>
            <a:ext cx="4941600" cy="124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/>
            <a:r>
              <a:rPr lang="en-US" i="1" dirty="0">
                <a:latin typeface="Avenir Book"/>
                <a:cs typeface="Avenir Book"/>
              </a:rPr>
              <a:t>Joshua R. </a:t>
            </a:r>
            <a:r>
              <a:rPr lang="en-US" i="1" dirty="0" err="1">
                <a:latin typeface="Avenir Book"/>
                <a:cs typeface="Avenir Book"/>
              </a:rPr>
              <a:t>Eyler</a:t>
            </a:r>
            <a:r>
              <a:rPr lang="en" i="1" dirty="0">
                <a:latin typeface="Avenir Book"/>
                <a:ea typeface="Raleway Light"/>
                <a:cs typeface="Avenir Book"/>
                <a:sym typeface="Raleway Light"/>
              </a:rPr>
              <a:t> </a:t>
            </a:r>
            <a:br>
              <a:rPr lang="en" i="1" dirty="0">
                <a:latin typeface="Avenir Book"/>
                <a:ea typeface="Raleway Light"/>
                <a:cs typeface="Avenir Book"/>
                <a:sym typeface="Raleway Light"/>
              </a:rPr>
            </a:br>
            <a:r>
              <a:rPr lang="en-US" i="1" dirty="0">
                <a:latin typeface="Avenir Book"/>
                <a:ea typeface="Raleway Light"/>
                <a:cs typeface="Avenir Book"/>
                <a:sym typeface="Raleway Light"/>
              </a:rPr>
              <a:t>Author, How Humans Learn</a:t>
            </a:r>
            <a:endParaRPr i="1" dirty="0">
              <a:latin typeface="Avenir Book"/>
              <a:ea typeface="Raleway Light"/>
              <a:cs typeface="Avenir Book"/>
              <a:sym typeface="Raleway Light"/>
            </a:endParaRPr>
          </a:p>
        </p:txBody>
      </p:sp>
      <p:sp>
        <p:nvSpPr>
          <p:cNvPr id="10" name="Google Shape;117;p20">
            <a:extLst>
              <a:ext uri="{FF2B5EF4-FFF2-40B4-BE49-F238E27FC236}">
                <a16:creationId xmlns:a16="http://schemas.microsoft.com/office/drawing/2014/main" id="{20D7DB1F-4D3E-EE4F-9DD8-BF5971E7657D}"/>
              </a:ext>
            </a:extLst>
          </p:cNvPr>
          <p:cNvSpPr/>
          <p:nvPr/>
        </p:nvSpPr>
        <p:spPr>
          <a:xfrm>
            <a:off x="6704850" y="3431545"/>
            <a:ext cx="2118000" cy="1296666"/>
          </a:xfrm>
          <a:prstGeom prst="rect">
            <a:avLst/>
          </a:prstGeom>
          <a:solidFill>
            <a:srgbClr val="0079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oogle Shape;350;p50"/>
          <p:cNvPicPr preferRelativeResize="0"/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" r="11882"/>
          <a:stretch>
            <a:fillRect/>
          </a:stretch>
        </p:blipFill>
        <p:spPr>
          <a:xfrm>
            <a:off x="6420693" y="2313567"/>
            <a:ext cx="2289186" cy="228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2506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0"/>
          <p:cNvSpPr/>
          <p:nvPr/>
        </p:nvSpPr>
        <p:spPr>
          <a:xfrm>
            <a:off x="727031" y="578644"/>
            <a:ext cx="7689900" cy="3986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0" dist="127000" dir="8160000" algn="tr" rotWithShape="0">
              <a:srgbClr val="3F3F3F">
                <a:alpha val="298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40"/>
          <p:cNvSpPr txBox="1"/>
          <p:nvPr/>
        </p:nvSpPr>
        <p:spPr>
          <a:xfrm>
            <a:off x="6261321" y="3059922"/>
            <a:ext cx="14391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2" name="Google Shape;262;p40"/>
          <p:cNvSpPr txBox="1"/>
          <p:nvPr/>
        </p:nvSpPr>
        <p:spPr>
          <a:xfrm>
            <a:off x="3340071" y="924722"/>
            <a:ext cx="46941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00798C"/>
                </a:solidFill>
                <a:latin typeface="Raleway"/>
                <a:ea typeface="Raleway"/>
                <a:cs typeface="Raleway"/>
                <a:sym typeface="Raleway"/>
              </a:rPr>
              <a:t>5 Strategies</a:t>
            </a:r>
            <a:endParaRPr sz="4800" b="1" dirty="0">
              <a:solidFill>
                <a:srgbClr val="00798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63" name="Google Shape;263;p40"/>
          <p:cNvCxnSpPr/>
          <p:nvPr/>
        </p:nvCxnSpPr>
        <p:spPr>
          <a:xfrm>
            <a:off x="8123686" y="1497711"/>
            <a:ext cx="0" cy="2148000"/>
          </a:xfrm>
          <a:prstGeom prst="straightConnector1">
            <a:avLst/>
          </a:prstGeom>
          <a:noFill/>
          <a:ln w="9525" cap="flat" cmpd="sng">
            <a:solidFill>
              <a:srgbClr val="88888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4" name="Google Shape;264;p40"/>
          <p:cNvSpPr txBox="1"/>
          <p:nvPr/>
        </p:nvSpPr>
        <p:spPr>
          <a:xfrm>
            <a:off x="3575788" y="2210460"/>
            <a:ext cx="4026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for</a:t>
            </a:r>
            <a:r>
              <a:rPr lang="en" sz="32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all formats</a:t>
            </a:r>
            <a:endParaRPr sz="3200" dirty="0">
              <a:solidFill>
                <a:schemeClr val="tx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" name="Google Shape;94;p17">
            <a:extLst>
              <a:ext uri="{FF2B5EF4-FFF2-40B4-BE49-F238E27FC236}">
                <a16:creationId xmlns:a16="http://schemas.microsoft.com/office/drawing/2014/main" id="{70CE0481-D3BE-E140-BDA7-16A36A93F44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0443" r="10443"/>
          <a:stretch/>
        </p:blipFill>
        <p:spPr>
          <a:xfrm>
            <a:off x="1550472" y="1360449"/>
            <a:ext cx="1761878" cy="22852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5107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921275" y="1130325"/>
            <a:ext cx="4910700" cy="876000"/>
          </a:xfrm>
          <a:prstGeom prst="rect">
            <a:avLst/>
          </a:prstGeom>
          <a:ln w="9525" cap="flat" cmpd="sng">
            <a:solidFill>
              <a:srgbClr val="C721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Ask yourself </a:t>
            </a:r>
            <a:endParaRPr sz="4800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1803850" y="2356800"/>
            <a:ext cx="6614100" cy="26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>
                <a:latin typeface="Raleway"/>
                <a:ea typeface="Raleway"/>
                <a:cs typeface="Raleway"/>
                <a:sym typeface="Raleway"/>
              </a:rPr>
              <a:t>What one word describes how </a:t>
            </a:r>
            <a:r>
              <a:rPr lang="en" sz="6000" b="1">
                <a:solidFill>
                  <a:srgbClr val="C72127"/>
                </a:solidFill>
                <a:latin typeface="Raleway"/>
                <a:ea typeface="Raleway"/>
                <a:cs typeface="Raleway"/>
                <a:sym typeface="Raleway"/>
              </a:rPr>
              <a:t>you</a:t>
            </a:r>
            <a:r>
              <a:rPr lang="en" sz="3600">
                <a:solidFill>
                  <a:srgbClr val="C72127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6000" b="1">
                <a:solidFill>
                  <a:srgbClr val="C72127"/>
                </a:solidFill>
                <a:latin typeface="Raleway"/>
                <a:ea typeface="Raleway"/>
                <a:cs typeface="Raleway"/>
                <a:sym typeface="Raleway"/>
              </a:rPr>
              <a:t>feel</a:t>
            </a:r>
            <a:r>
              <a:rPr lang="en" sz="3600">
                <a:latin typeface="Raleway"/>
                <a:ea typeface="Raleway"/>
                <a:cs typeface="Raleway"/>
                <a:sym typeface="Raleway"/>
              </a:rPr>
              <a:t> about online teaching?</a:t>
            </a:r>
            <a:endParaRPr sz="36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4"/>
          <p:cNvSpPr txBox="1"/>
          <p:nvPr/>
        </p:nvSpPr>
        <p:spPr>
          <a:xfrm>
            <a:off x="2906574" y="2211677"/>
            <a:ext cx="3945300" cy="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8" name="Google Shape;308;p44"/>
          <p:cNvSpPr txBox="1"/>
          <p:nvPr/>
        </p:nvSpPr>
        <p:spPr>
          <a:xfrm>
            <a:off x="1732800" y="1488667"/>
            <a:ext cx="56784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Create a </a:t>
            </a:r>
            <a:r>
              <a:rPr lang="en" sz="4800" b="1" dirty="0">
                <a:solidFill>
                  <a:srgbClr val="C00000"/>
                </a:solidFill>
                <a:latin typeface="Raleway"/>
                <a:ea typeface="Raleway"/>
                <a:cs typeface="Raleway"/>
                <a:sym typeface="Raleway"/>
              </a:rPr>
              <a:t>welcoming</a:t>
            </a:r>
            <a:r>
              <a:rPr lang="en" sz="4800" dirty="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 tone</a:t>
            </a:r>
            <a:endParaRPr sz="4800" dirty="0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9" name="Google Shape;309;p44"/>
          <p:cNvSpPr txBox="1"/>
          <p:nvPr/>
        </p:nvSpPr>
        <p:spPr>
          <a:xfrm>
            <a:off x="2905577" y="3052900"/>
            <a:ext cx="47676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994978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5"/>
          <p:cNvSpPr txBox="1"/>
          <p:nvPr/>
        </p:nvSpPr>
        <p:spPr>
          <a:xfrm>
            <a:off x="2906574" y="2211677"/>
            <a:ext cx="3945300" cy="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5" name="Google Shape;315;p45"/>
          <p:cNvSpPr txBox="1"/>
          <p:nvPr/>
        </p:nvSpPr>
        <p:spPr>
          <a:xfrm>
            <a:off x="1732800" y="1496618"/>
            <a:ext cx="56784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ctr"/>
            <a:r>
              <a:rPr lang="en" sz="4800" dirty="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Be </a:t>
            </a:r>
            <a:r>
              <a:rPr lang="en" sz="4800" b="1" dirty="0">
                <a:solidFill>
                  <a:srgbClr val="C72127"/>
                </a:solidFill>
                <a:latin typeface="Raleway"/>
                <a:ea typeface="Raleway"/>
                <a:cs typeface="Raleway"/>
                <a:sym typeface="Raleway"/>
              </a:rPr>
              <a:t>vibrantly </a:t>
            </a:r>
            <a:r>
              <a:rPr lang="en" sz="4800" dirty="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yourself</a:t>
            </a:r>
            <a:endParaRPr sz="4800" dirty="0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6" name="Google Shape;316;p45"/>
          <p:cNvSpPr txBox="1"/>
          <p:nvPr/>
        </p:nvSpPr>
        <p:spPr>
          <a:xfrm>
            <a:off x="2905577" y="3052900"/>
            <a:ext cx="47676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677436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5"/>
          <p:cNvSpPr txBox="1"/>
          <p:nvPr/>
        </p:nvSpPr>
        <p:spPr>
          <a:xfrm>
            <a:off x="2906574" y="2211677"/>
            <a:ext cx="3945300" cy="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5" name="Google Shape;315;p45"/>
          <p:cNvSpPr txBox="1"/>
          <p:nvPr/>
        </p:nvSpPr>
        <p:spPr>
          <a:xfrm>
            <a:off x="1000214" y="1001470"/>
            <a:ext cx="7143571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Bring your </a:t>
            </a:r>
          </a:p>
          <a:p>
            <a:pPr lvl="0" algn="ctr"/>
            <a:r>
              <a:rPr lang="en-US" sz="4800" b="1" dirty="0">
                <a:solidFill>
                  <a:srgbClr val="C00000"/>
                </a:solidFill>
                <a:latin typeface="Raleway"/>
                <a:ea typeface="Raleway"/>
                <a:cs typeface="Raleway"/>
                <a:sym typeface="Raleway"/>
              </a:rPr>
              <a:t>passion </a:t>
            </a:r>
          </a:p>
          <a:p>
            <a:pPr lvl="0" algn="ctr"/>
            <a:r>
              <a:rPr lang="en-US" sz="4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to create the atmosphere </a:t>
            </a:r>
            <a:endParaRPr sz="4800" dirty="0">
              <a:solidFill>
                <a:schemeClr val="tx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204355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7"/>
          <p:cNvSpPr txBox="1"/>
          <p:nvPr/>
        </p:nvSpPr>
        <p:spPr>
          <a:xfrm>
            <a:off x="2906574" y="2211677"/>
            <a:ext cx="3945300" cy="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9" name="Google Shape;329;p47"/>
          <p:cNvSpPr txBox="1"/>
          <p:nvPr/>
        </p:nvSpPr>
        <p:spPr>
          <a:xfrm>
            <a:off x="1864851" y="1634766"/>
            <a:ext cx="56784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Design </a:t>
            </a:r>
            <a:endParaRPr sz="4800" dirty="0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for </a:t>
            </a:r>
            <a:r>
              <a:rPr lang="en" sz="4800" b="1" dirty="0">
                <a:solidFill>
                  <a:srgbClr val="C72127"/>
                </a:solidFill>
                <a:latin typeface="Raleway"/>
                <a:ea typeface="Raleway"/>
                <a:cs typeface="Raleway"/>
                <a:sym typeface="Raleway"/>
              </a:rPr>
              <a:t>emotion</a:t>
            </a:r>
            <a:endParaRPr sz="4800" b="1" dirty="0">
              <a:solidFill>
                <a:srgbClr val="C7212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0" name="Google Shape;330;p47"/>
          <p:cNvSpPr txBox="1"/>
          <p:nvPr/>
        </p:nvSpPr>
        <p:spPr>
          <a:xfrm>
            <a:off x="2905577" y="3052900"/>
            <a:ext cx="47676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514220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6D2865-CE04-734F-901C-747A4A58B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498" y="442962"/>
            <a:ext cx="1597711" cy="15977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1918008" y="1468875"/>
            <a:ext cx="6367345" cy="26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800" dirty="0">
                <a:latin typeface="Raleway"/>
                <a:ea typeface="Raleway"/>
                <a:cs typeface="Raleway"/>
                <a:sym typeface="Raleway"/>
              </a:rPr>
              <a:t>Questions 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800" dirty="0">
                <a:latin typeface="Raleway"/>
                <a:ea typeface="Raleway"/>
                <a:cs typeface="Raleway"/>
                <a:sym typeface="Raleway"/>
              </a:rPr>
              <a:t>and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800" dirty="0">
                <a:latin typeface="Raleway"/>
                <a:ea typeface="Raleway"/>
                <a:cs typeface="Raleway"/>
                <a:sym typeface="Raleway"/>
              </a:rPr>
              <a:t>discussion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000" dirty="0"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785180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1"/>
          <p:cNvSpPr txBox="1"/>
          <p:nvPr/>
        </p:nvSpPr>
        <p:spPr>
          <a:xfrm>
            <a:off x="1285161" y="2320923"/>
            <a:ext cx="28254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latin typeface="Avenir Heavy"/>
              <a:ea typeface="Avenir Heavy"/>
              <a:cs typeface="Avenir Heavy"/>
              <a:sym typeface="Raleway"/>
            </a:endParaRPr>
          </a:p>
        </p:txBody>
      </p:sp>
      <p:sp>
        <p:nvSpPr>
          <p:cNvPr id="358" name="Google Shape;358;p51"/>
          <p:cNvSpPr txBox="1"/>
          <p:nvPr/>
        </p:nvSpPr>
        <p:spPr>
          <a:xfrm>
            <a:off x="530587" y="1035303"/>
            <a:ext cx="5679818" cy="641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1" algn="ctr"/>
            <a:r>
              <a:rPr lang="en-US" sz="4800" dirty="0">
                <a:latin typeface="Raleway"/>
                <a:ea typeface="Raleway"/>
                <a:cs typeface="Raleway"/>
                <a:sym typeface="Raleway"/>
              </a:rPr>
              <a:t>Culturally Responsive online Pedagogy</a:t>
            </a:r>
            <a:endParaRPr lang="en-US" sz="4800" dirty="0">
              <a:solidFill>
                <a:srgbClr val="C7212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" name="Google Shape;348;p50"/>
          <p:cNvSpPr/>
          <p:nvPr/>
        </p:nvSpPr>
        <p:spPr>
          <a:xfrm>
            <a:off x="7450050" y="3431011"/>
            <a:ext cx="1372800" cy="1297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51;p50"/>
          <p:cNvSpPr txBox="1">
            <a:spLocks noGrp="1"/>
          </p:cNvSpPr>
          <p:nvPr>
            <p:ph type="subTitle" idx="1"/>
          </p:nvPr>
        </p:nvSpPr>
        <p:spPr>
          <a:xfrm>
            <a:off x="715221" y="3485397"/>
            <a:ext cx="4941600" cy="124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/>
            <a:r>
              <a:rPr lang="en-US" i="1" dirty="0">
                <a:latin typeface="Avenir Book"/>
                <a:cs typeface="Avenir Book"/>
              </a:rPr>
              <a:t>Courtney </a:t>
            </a:r>
            <a:r>
              <a:rPr lang="en-US" i="1" dirty="0" err="1">
                <a:latin typeface="Avenir Book"/>
                <a:cs typeface="Avenir Book"/>
              </a:rPr>
              <a:t>Plotts</a:t>
            </a:r>
            <a:endParaRPr lang="en-US" i="1" dirty="0">
              <a:latin typeface="Avenir Book"/>
              <a:cs typeface="Avenir Book"/>
            </a:endParaRPr>
          </a:p>
          <a:p>
            <a:pPr marL="0" lvl="0" indent="0"/>
            <a:r>
              <a:rPr lang="en-US" i="1" dirty="0">
                <a:latin typeface="Avenir Book" panose="02000503020000020003" pitchFamily="2" charset="0"/>
              </a:rPr>
              <a:t>National Chair of the Council For At-Risk Student Education and Professional Standards</a:t>
            </a:r>
            <a:br>
              <a:rPr lang="en" i="1" dirty="0">
                <a:latin typeface="Avenir Book"/>
                <a:ea typeface="Raleway Light"/>
                <a:cs typeface="Avenir Book"/>
                <a:sym typeface="Raleway Light"/>
              </a:rPr>
            </a:br>
            <a:endParaRPr i="1" dirty="0">
              <a:latin typeface="Avenir Book"/>
              <a:ea typeface="Raleway Light"/>
              <a:cs typeface="Avenir Book"/>
              <a:sym typeface="Raleway Light"/>
            </a:endParaRPr>
          </a:p>
        </p:txBody>
      </p:sp>
      <p:sp>
        <p:nvSpPr>
          <p:cNvPr id="10" name="Google Shape;117;p20">
            <a:extLst>
              <a:ext uri="{FF2B5EF4-FFF2-40B4-BE49-F238E27FC236}">
                <a16:creationId xmlns:a16="http://schemas.microsoft.com/office/drawing/2014/main" id="{20D7DB1F-4D3E-EE4F-9DD8-BF5971E7657D}"/>
              </a:ext>
            </a:extLst>
          </p:cNvPr>
          <p:cNvSpPr/>
          <p:nvPr/>
        </p:nvSpPr>
        <p:spPr>
          <a:xfrm>
            <a:off x="6590371" y="1730723"/>
            <a:ext cx="2232479" cy="2997488"/>
          </a:xfrm>
          <a:prstGeom prst="rect">
            <a:avLst/>
          </a:prstGeom>
          <a:solidFill>
            <a:srgbClr val="0079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F0F231-ECCF-8445-97F3-0C5843B46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673" y="1512983"/>
            <a:ext cx="2592740" cy="299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97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21BC43-926B-9A4E-8DD9-5C123AADB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803485" y="2581010"/>
            <a:ext cx="1537029" cy="1989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28150B-8C31-E847-A0A9-880CEBE024AC}"/>
              </a:ext>
            </a:extLst>
          </p:cNvPr>
          <p:cNvSpPr txBox="1"/>
          <p:nvPr/>
        </p:nvSpPr>
        <p:spPr>
          <a:xfrm>
            <a:off x="3577451" y="4304626"/>
            <a:ext cx="141737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Photo by 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Andreas Weiland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Unsplash</a:t>
            </a:r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70ECE9-8DFF-9540-815C-7290E5426D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46625" y="-16091"/>
            <a:ext cx="1826960" cy="23643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EFBFF3-8120-1F45-A622-9C98300CD20C}"/>
              </a:ext>
            </a:extLst>
          </p:cNvPr>
          <p:cNvSpPr txBox="1"/>
          <p:nvPr/>
        </p:nvSpPr>
        <p:spPr>
          <a:xfrm>
            <a:off x="619022" y="1972178"/>
            <a:ext cx="272089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Photo by 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Karsten Würth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Unsplash</a:t>
            </a:r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EE4137-C775-8C4B-97BD-C1A7395855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677498" y="1984340"/>
            <a:ext cx="1926944" cy="24936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6E9566-9F88-E643-9653-7218B837250F}"/>
              </a:ext>
            </a:extLst>
          </p:cNvPr>
          <p:cNvSpPr txBox="1"/>
          <p:nvPr/>
        </p:nvSpPr>
        <p:spPr>
          <a:xfrm>
            <a:off x="373605" y="4084508"/>
            <a:ext cx="146065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Photo by 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MIKHAIL VASILYEV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Unsplash</a:t>
            </a:r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ED6805-379A-8645-8202-911C2FB44B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57672" y="477432"/>
            <a:ext cx="1663876" cy="21532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F63DB3-5775-A94B-9131-91D2D1BDFCFA}"/>
              </a:ext>
            </a:extLst>
          </p:cNvPr>
          <p:cNvSpPr txBox="1"/>
          <p:nvPr/>
        </p:nvSpPr>
        <p:spPr>
          <a:xfrm>
            <a:off x="7112982" y="2630566"/>
            <a:ext cx="135325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Photo by 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Karim MANJRA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  <a:hlinkClick r:id="rId14"/>
              </a:rPr>
              <a:t>Unsplash</a:t>
            </a:r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A16EFDA-7C17-A84E-8C31-1D0E525BDE1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400000">
            <a:off x="4108678" y="-114207"/>
            <a:ext cx="2153248" cy="27865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9DC16F5-7923-0C4F-93AE-D25B8DB8BEF6}"/>
              </a:ext>
            </a:extLst>
          </p:cNvPr>
          <p:cNvSpPr txBox="1"/>
          <p:nvPr/>
        </p:nvSpPr>
        <p:spPr>
          <a:xfrm>
            <a:off x="3792024" y="2267714"/>
            <a:ext cx="12891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Photo by 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  <a:hlinkClick r:id="rId16"/>
              </a:rPr>
              <a:t>Chris Charles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  <a:hlinkClick r:id="rId17"/>
              </a:rPr>
              <a:t>Unsplash</a:t>
            </a:r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D5FBA9-36DF-5144-838E-FC46EDD9D35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5400000">
            <a:off x="6495249" y="2801352"/>
            <a:ext cx="1625650" cy="210378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91D7F49-703F-FC46-AFDB-92B0113FA92C}"/>
              </a:ext>
            </a:extLst>
          </p:cNvPr>
          <p:cNvSpPr txBox="1"/>
          <p:nvPr/>
        </p:nvSpPr>
        <p:spPr>
          <a:xfrm>
            <a:off x="6256183" y="4666068"/>
            <a:ext cx="1268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Photo by 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  <a:hlinkClick r:id="rId19"/>
              </a:rPr>
              <a:t>Jamie Street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  <a:hlinkClick r:id="rId20"/>
              </a:rPr>
              <a:t>Unsplash</a:t>
            </a:r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2334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3"/>
          <p:cNvSpPr txBox="1"/>
          <p:nvPr/>
        </p:nvSpPr>
        <p:spPr>
          <a:xfrm>
            <a:off x="2906574" y="2211677"/>
            <a:ext cx="3945300" cy="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3" name="Google Shape;373;p53"/>
          <p:cNvSpPr txBox="1"/>
          <p:nvPr/>
        </p:nvSpPr>
        <p:spPr>
          <a:xfrm>
            <a:off x="1732800" y="1415277"/>
            <a:ext cx="56784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en" sz="4800" dirty="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Community 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C00000"/>
                </a:solidFill>
                <a:latin typeface="Raleway"/>
                <a:ea typeface="Raleway"/>
                <a:cs typeface="Raleway"/>
                <a:sym typeface="Raleway"/>
              </a:rPr>
              <a:t>values setting</a:t>
            </a:r>
          </a:p>
          <a:p>
            <a:pPr lvl="0" algn="ctr"/>
            <a:r>
              <a:rPr lang="en" sz="4800" dirty="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exercise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4800" dirty="0">
              <a:solidFill>
                <a:schemeClr val="bg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4800" dirty="0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8690946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3"/>
          <p:cNvSpPr txBox="1"/>
          <p:nvPr/>
        </p:nvSpPr>
        <p:spPr>
          <a:xfrm>
            <a:off x="2906574" y="2211677"/>
            <a:ext cx="3945300" cy="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3" name="Google Shape;373;p53"/>
          <p:cNvSpPr txBox="1"/>
          <p:nvPr/>
        </p:nvSpPr>
        <p:spPr>
          <a:xfrm>
            <a:off x="1732800" y="1415277"/>
            <a:ext cx="56784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en" sz="4800" dirty="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Frequent 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C00000"/>
                </a:solidFill>
                <a:latin typeface="Raleway"/>
                <a:ea typeface="Raleway"/>
                <a:cs typeface="Raleway"/>
                <a:sym typeface="Raleway"/>
              </a:rPr>
              <a:t>messaging</a:t>
            </a:r>
          </a:p>
          <a:p>
            <a:pPr lvl="0" algn="ctr"/>
            <a:r>
              <a:rPr lang="en" sz="480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about availability </a:t>
            </a:r>
            <a:endParaRPr lang="en" sz="4800" dirty="0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4800" dirty="0">
              <a:solidFill>
                <a:schemeClr val="bg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4800" dirty="0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922566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36;p48">
            <a:extLst>
              <a:ext uri="{FF2B5EF4-FFF2-40B4-BE49-F238E27FC236}">
                <a16:creationId xmlns:a16="http://schemas.microsoft.com/office/drawing/2014/main" id="{B274365B-FADE-1942-803A-D5854ED174B4}"/>
              </a:ext>
            </a:extLst>
          </p:cNvPr>
          <p:cNvSpPr/>
          <p:nvPr/>
        </p:nvSpPr>
        <p:spPr>
          <a:xfrm>
            <a:off x="704608" y="1818189"/>
            <a:ext cx="964282" cy="235409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72127"/>
              </a:solidFill>
            </a:endParaRPr>
          </a:p>
        </p:txBody>
      </p:sp>
      <p:sp>
        <p:nvSpPr>
          <p:cNvPr id="322" name="Google Shape;322;p46"/>
          <p:cNvSpPr txBox="1"/>
          <p:nvPr/>
        </p:nvSpPr>
        <p:spPr>
          <a:xfrm>
            <a:off x="1543229" y="1645089"/>
            <a:ext cx="56784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3" name="Google Shape;323;p46"/>
          <p:cNvSpPr txBox="1"/>
          <p:nvPr/>
        </p:nvSpPr>
        <p:spPr>
          <a:xfrm>
            <a:off x="2905577" y="3052900"/>
            <a:ext cx="47676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Google Shape;252;p39">
            <a:extLst>
              <a:ext uri="{FF2B5EF4-FFF2-40B4-BE49-F238E27FC236}">
                <a16:creationId xmlns:a16="http://schemas.microsoft.com/office/drawing/2014/main" id="{BDD62AC5-FFEE-1A4A-A59F-ACED12DB1438}"/>
              </a:ext>
            </a:extLst>
          </p:cNvPr>
          <p:cNvSpPr txBox="1">
            <a:spLocks/>
          </p:cNvSpPr>
          <p:nvPr/>
        </p:nvSpPr>
        <p:spPr>
          <a:xfrm>
            <a:off x="245327" y="421719"/>
            <a:ext cx="8486077" cy="876000"/>
          </a:xfrm>
          <a:prstGeom prst="rect">
            <a:avLst/>
          </a:prstGeom>
          <a:noFill/>
          <a:ln w="9525" cap="flat" cmpd="sng">
            <a:solidFill>
              <a:srgbClr val="16BE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Roboto Slab"/>
              <a:buNone/>
              <a:defRPr sz="24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Roboto Slab"/>
              <a:buNone/>
              <a:defRPr sz="24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Roboto Slab"/>
              <a:buNone/>
              <a:defRPr sz="24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Roboto Slab"/>
              <a:buNone/>
              <a:defRPr sz="24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Roboto Slab"/>
              <a:buNone/>
              <a:defRPr sz="24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Roboto Slab"/>
              <a:buNone/>
              <a:defRPr sz="24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Roboto Slab"/>
              <a:buNone/>
              <a:defRPr sz="24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Roboto Slab"/>
              <a:buNone/>
              <a:defRPr sz="24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Roboto Slab"/>
              <a:buNone/>
              <a:defRPr sz="24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algn="ctr"/>
            <a:r>
              <a:rPr lang="en-US" sz="4200" dirty="0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Help Students Make Connections</a:t>
            </a:r>
          </a:p>
        </p:txBody>
      </p:sp>
      <p:sp>
        <p:nvSpPr>
          <p:cNvPr id="8" name="Google Shape;264;p40">
            <a:extLst>
              <a:ext uri="{FF2B5EF4-FFF2-40B4-BE49-F238E27FC236}">
                <a16:creationId xmlns:a16="http://schemas.microsoft.com/office/drawing/2014/main" id="{93892EAF-49B2-CA4D-9935-90D0461015E3}"/>
              </a:ext>
            </a:extLst>
          </p:cNvPr>
          <p:cNvSpPr txBox="1"/>
          <p:nvPr/>
        </p:nvSpPr>
        <p:spPr>
          <a:xfrm>
            <a:off x="3092699" y="2568100"/>
            <a:ext cx="4029914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en" sz="3600" dirty="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“… a vast amount of closet space…”</a:t>
            </a:r>
            <a:endParaRPr sz="3600" dirty="0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4D1F58-6A30-3C4F-B7A0-782AA3380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9735" y="2285005"/>
            <a:ext cx="1533183" cy="15331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245C21-B004-A84B-A0CF-FB326DC9A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644" y="1645089"/>
            <a:ext cx="1678261" cy="23540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DB6426-0F7B-8C4C-BA6C-F7E1E76B3EE5}"/>
              </a:ext>
            </a:extLst>
          </p:cNvPr>
          <p:cNvSpPr txBox="1"/>
          <p:nvPr/>
        </p:nvSpPr>
        <p:spPr>
          <a:xfrm>
            <a:off x="644487" y="4298997"/>
            <a:ext cx="2448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Avenir Book" panose="02000503020000020003" pitchFamily="2" charset="0"/>
              </a:rPr>
              <a:t>Michelle Miller </a:t>
            </a:r>
          </a:p>
          <a:p>
            <a:r>
              <a:rPr lang="en-US" sz="1000" i="1" dirty="0">
                <a:latin typeface="Avenir Book" panose="02000503020000020003" pitchFamily="2" charset="0"/>
              </a:rPr>
              <a:t>Minds Online: Teaching Effectively With Technology (2014) </a:t>
            </a:r>
          </a:p>
        </p:txBody>
      </p:sp>
    </p:spTree>
    <p:extLst>
      <p:ext uri="{BB962C8B-B14F-4D97-AF65-F5344CB8AC3E}">
        <p14:creationId xmlns:p14="http://schemas.microsoft.com/office/powerpoint/2010/main" val="1741779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 rotWithShape="1">
          <a:blip r:embed="rId3">
            <a:alphaModFix/>
          </a:blip>
          <a:srcRect l="2543"/>
          <a:stretch/>
        </p:blipFill>
        <p:spPr>
          <a:xfrm>
            <a:off x="1836350" y="0"/>
            <a:ext cx="74362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>
            <a:spLocks noGrp="1"/>
          </p:cNvSpPr>
          <p:nvPr>
            <p:ph type="ctrTitle" idx="4294967295"/>
          </p:nvPr>
        </p:nvSpPr>
        <p:spPr>
          <a:xfrm>
            <a:off x="450600" y="3202025"/>
            <a:ext cx="5475300" cy="847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Other people help us be successful</a:t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80" name="Google Shape;80;p16"/>
          <p:cNvCxnSpPr/>
          <p:nvPr/>
        </p:nvCxnSpPr>
        <p:spPr>
          <a:xfrm>
            <a:off x="6020075" y="3180275"/>
            <a:ext cx="0" cy="883800"/>
          </a:xfrm>
          <a:prstGeom prst="straightConnector1">
            <a:avLst/>
          </a:prstGeom>
          <a:noFill/>
          <a:ln w="28575" cap="flat" cmpd="sng">
            <a:solidFill>
              <a:srgbClr val="C7212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7"/>
          <p:cNvSpPr txBox="1"/>
          <p:nvPr/>
        </p:nvSpPr>
        <p:spPr>
          <a:xfrm>
            <a:off x="2906574" y="2211677"/>
            <a:ext cx="3945300" cy="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9" name="Google Shape;329;p47"/>
          <p:cNvSpPr txBox="1"/>
          <p:nvPr/>
        </p:nvSpPr>
        <p:spPr>
          <a:xfrm>
            <a:off x="1898304" y="1222171"/>
            <a:ext cx="56784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Activate</a:t>
            </a:r>
          </a:p>
          <a:p>
            <a:pPr lvl="0" algn="ctr"/>
            <a:r>
              <a:rPr lang="en-US" sz="4800" b="1" dirty="0">
                <a:solidFill>
                  <a:srgbClr val="C00000"/>
                </a:solidFill>
                <a:latin typeface="Raleway"/>
                <a:ea typeface="Raleway"/>
                <a:cs typeface="Raleway"/>
                <a:sym typeface="Raleway"/>
              </a:rPr>
              <a:t>prior </a:t>
            </a:r>
            <a:r>
              <a:rPr lang="en-US" sz="4800" dirty="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knowledge</a:t>
            </a:r>
          </a:p>
          <a:p>
            <a:pPr lvl="0" algn="ctr"/>
            <a:r>
              <a:rPr lang="en-US" sz="4800" dirty="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or experience</a:t>
            </a:r>
            <a:endParaRPr sz="4800" b="1" dirty="0">
              <a:solidFill>
                <a:srgbClr val="C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0" name="Google Shape;330;p47"/>
          <p:cNvSpPr txBox="1"/>
          <p:nvPr/>
        </p:nvSpPr>
        <p:spPr>
          <a:xfrm>
            <a:off x="2905577" y="3052900"/>
            <a:ext cx="47676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0663408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7"/>
          <p:cNvSpPr txBox="1"/>
          <p:nvPr/>
        </p:nvSpPr>
        <p:spPr>
          <a:xfrm>
            <a:off x="2906574" y="2211677"/>
            <a:ext cx="3945300" cy="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9" name="Google Shape;329;p47"/>
          <p:cNvSpPr txBox="1"/>
          <p:nvPr/>
        </p:nvSpPr>
        <p:spPr>
          <a:xfrm>
            <a:off x="1864851" y="1634766"/>
            <a:ext cx="56784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Provide the </a:t>
            </a:r>
          </a:p>
          <a:p>
            <a:pPr lvl="0" algn="ctr"/>
            <a:r>
              <a:rPr lang="en-US" sz="4800" b="1" dirty="0">
                <a:solidFill>
                  <a:srgbClr val="C00000"/>
                </a:solidFill>
                <a:latin typeface="Raleway"/>
                <a:ea typeface="Raleway"/>
                <a:cs typeface="Raleway"/>
                <a:sym typeface="Raleway"/>
              </a:rPr>
              <a:t>framework</a:t>
            </a:r>
            <a:endParaRPr sz="4800" b="1" dirty="0">
              <a:solidFill>
                <a:srgbClr val="C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0" name="Google Shape;330;p47"/>
          <p:cNvSpPr txBox="1"/>
          <p:nvPr/>
        </p:nvSpPr>
        <p:spPr>
          <a:xfrm>
            <a:off x="2905577" y="3052900"/>
            <a:ext cx="47676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618157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7"/>
          <p:cNvSpPr txBox="1"/>
          <p:nvPr/>
        </p:nvSpPr>
        <p:spPr>
          <a:xfrm>
            <a:off x="2906574" y="2211677"/>
            <a:ext cx="3945300" cy="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9" name="Google Shape;329;p47"/>
          <p:cNvSpPr txBox="1"/>
          <p:nvPr/>
        </p:nvSpPr>
        <p:spPr>
          <a:xfrm>
            <a:off x="1848608" y="1634766"/>
            <a:ext cx="56784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Assess</a:t>
            </a:r>
          </a:p>
          <a:p>
            <a:pPr lvl="0" algn="ctr"/>
            <a:r>
              <a:rPr lang="en-US" sz="4800" b="1" dirty="0">
                <a:solidFill>
                  <a:srgbClr val="C00000"/>
                </a:solidFill>
                <a:latin typeface="Raleway"/>
                <a:ea typeface="Raleway"/>
                <a:cs typeface="Raleway"/>
                <a:sym typeface="Raleway"/>
              </a:rPr>
              <a:t>early </a:t>
            </a:r>
            <a:r>
              <a:rPr lang="en-US" sz="4800" dirty="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and </a:t>
            </a:r>
            <a:r>
              <a:rPr lang="en-US" sz="4800" b="1" dirty="0">
                <a:solidFill>
                  <a:srgbClr val="C00000"/>
                </a:solidFill>
                <a:latin typeface="Raleway"/>
                <a:ea typeface="Raleway"/>
                <a:cs typeface="Raleway"/>
                <a:sym typeface="Raleway"/>
              </a:rPr>
              <a:t>often</a:t>
            </a:r>
            <a:endParaRPr lang="en-US" sz="4800" dirty="0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0" name="Google Shape;330;p47"/>
          <p:cNvSpPr txBox="1"/>
          <p:nvPr/>
        </p:nvSpPr>
        <p:spPr>
          <a:xfrm>
            <a:off x="2905577" y="3052900"/>
            <a:ext cx="47676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615471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3"/>
          <p:cNvSpPr txBox="1">
            <a:spLocks noGrp="1"/>
          </p:cNvSpPr>
          <p:nvPr>
            <p:ph type="title"/>
          </p:nvPr>
        </p:nvSpPr>
        <p:spPr>
          <a:xfrm>
            <a:off x="1021900" y="567975"/>
            <a:ext cx="5580600" cy="918600"/>
          </a:xfrm>
          <a:prstGeom prst="rect">
            <a:avLst/>
          </a:prstGeom>
          <a:ln w="9525" cap="flat" cmpd="sng">
            <a:solidFill>
              <a:srgbClr val="C721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Ask yourself </a:t>
            </a:r>
            <a:endParaRPr sz="4800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49" name="Google Shape;449;p63"/>
          <p:cNvSpPr txBox="1">
            <a:spLocks noGrp="1"/>
          </p:cNvSpPr>
          <p:nvPr>
            <p:ph type="body" idx="1"/>
          </p:nvPr>
        </p:nvSpPr>
        <p:spPr>
          <a:xfrm>
            <a:off x="2267025" y="1787072"/>
            <a:ext cx="6121200" cy="27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>
                <a:latin typeface="Raleway"/>
                <a:ea typeface="Raleway"/>
                <a:cs typeface="Raleway"/>
                <a:sym typeface="Raleway"/>
              </a:rPr>
              <a:t>What one word describes how </a:t>
            </a:r>
            <a:r>
              <a:rPr lang="en" sz="6000" b="1">
                <a:solidFill>
                  <a:srgbClr val="C72127"/>
                </a:solidFill>
                <a:latin typeface="Raleway"/>
                <a:ea typeface="Raleway"/>
                <a:cs typeface="Raleway"/>
                <a:sym typeface="Raleway"/>
              </a:rPr>
              <a:t>you</a:t>
            </a:r>
            <a:r>
              <a:rPr lang="en" sz="3600">
                <a:solidFill>
                  <a:srgbClr val="C72127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6000" b="1">
                <a:solidFill>
                  <a:srgbClr val="C72127"/>
                </a:solidFill>
                <a:latin typeface="Raleway"/>
                <a:ea typeface="Raleway"/>
                <a:cs typeface="Raleway"/>
                <a:sym typeface="Raleway"/>
              </a:rPr>
              <a:t>feel</a:t>
            </a:r>
            <a:r>
              <a:rPr lang="en" sz="3600">
                <a:latin typeface="Raleway"/>
                <a:ea typeface="Raleway"/>
                <a:cs typeface="Raleway"/>
                <a:sym typeface="Raleway"/>
              </a:rPr>
              <a:t> about online teaching?</a:t>
            </a:r>
            <a:endParaRPr sz="36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6D2865-CE04-734F-901C-747A4A58B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498" y="442962"/>
            <a:ext cx="1597711" cy="15977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1918008" y="1468875"/>
            <a:ext cx="6367345" cy="26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800" dirty="0">
                <a:latin typeface="Raleway"/>
                <a:ea typeface="Raleway"/>
                <a:cs typeface="Raleway"/>
                <a:sym typeface="Raleway"/>
              </a:rPr>
              <a:t>Questions 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800" dirty="0">
                <a:latin typeface="Raleway"/>
                <a:ea typeface="Raleway"/>
                <a:cs typeface="Raleway"/>
                <a:sym typeface="Raleway"/>
              </a:rPr>
              <a:t>and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800" dirty="0">
                <a:latin typeface="Raleway"/>
                <a:ea typeface="Raleway"/>
                <a:cs typeface="Raleway"/>
                <a:sym typeface="Raleway"/>
              </a:rPr>
              <a:t>discussion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000" dirty="0"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1996832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6"/>
          <p:cNvSpPr txBox="1"/>
          <p:nvPr/>
        </p:nvSpPr>
        <p:spPr>
          <a:xfrm>
            <a:off x="2906574" y="2211677"/>
            <a:ext cx="3945300" cy="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9" name="Google Shape;469;p66"/>
          <p:cNvSpPr txBox="1"/>
          <p:nvPr/>
        </p:nvSpPr>
        <p:spPr>
          <a:xfrm>
            <a:off x="1173475" y="1523250"/>
            <a:ext cx="56784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Special Thanks</a:t>
            </a:r>
            <a:endParaRPr sz="3000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Graphic Design by </a:t>
            </a:r>
            <a:endParaRPr sz="3000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That’s Smart Designs </a:t>
            </a:r>
            <a:endParaRPr sz="3000" b="1">
              <a:solidFill>
                <a:srgbClr val="C7212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70" name="Google Shape;47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4521" y="1523250"/>
            <a:ext cx="1350675" cy="135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/>
          <p:nvPr/>
        </p:nvSpPr>
        <p:spPr>
          <a:xfrm>
            <a:off x="727031" y="578644"/>
            <a:ext cx="7689900" cy="3986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0" dist="127000" dir="8160000" algn="tr" rotWithShape="0">
              <a:srgbClr val="3F3F3F">
                <a:alpha val="298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6261321" y="3059922"/>
            <a:ext cx="14391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1473733" y="1027394"/>
            <a:ext cx="6649953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00798C"/>
                </a:solidFill>
                <a:latin typeface="Raleway"/>
                <a:ea typeface="Raleway"/>
                <a:cs typeface="Raleway"/>
                <a:sym typeface="Raleway"/>
              </a:rPr>
              <a:t>Challenges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00798C"/>
                </a:solidFill>
                <a:latin typeface="Raleway"/>
                <a:ea typeface="Raleway"/>
                <a:cs typeface="Raleway"/>
                <a:sym typeface="Raleway"/>
              </a:rPr>
              <a:t>2 Theoretical Frameworks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00798C"/>
                </a:solidFill>
                <a:latin typeface="Raleway"/>
                <a:ea typeface="Raleway"/>
                <a:cs typeface="Raleway"/>
                <a:sym typeface="Raleway"/>
              </a:rPr>
              <a:t>6 Strategies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C00000"/>
                </a:solidFill>
                <a:latin typeface="Raleway"/>
                <a:ea typeface="Raleway"/>
                <a:cs typeface="Raleway"/>
                <a:sym typeface="Raleway"/>
              </a:rPr>
              <a:t>Questions and Discussion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00798C"/>
                </a:solidFill>
                <a:latin typeface="Raleway"/>
                <a:ea typeface="Raleway"/>
                <a:cs typeface="Raleway"/>
                <a:sym typeface="Raleway"/>
              </a:rPr>
              <a:t>2 More Theoretical Frameworks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00798C"/>
                </a:solidFill>
                <a:latin typeface="Raleway"/>
                <a:ea typeface="Raleway"/>
                <a:cs typeface="Raleway"/>
                <a:sym typeface="Raleway"/>
              </a:rPr>
              <a:t>6 More Strategies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C00000"/>
                </a:solidFill>
                <a:latin typeface="Raleway"/>
                <a:ea typeface="Raleway"/>
                <a:cs typeface="Raleway"/>
                <a:sym typeface="Raleway"/>
              </a:rPr>
              <a:t>Questions and Discussion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" sz="2800" b="1" dirty="0">
              <a:solidFill>
                <a:srgbClr val="00798C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rgbClr val="00798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04" name="Google Shape;104;p18"/>
          <p:cNvCxnSpPr/>
          <p:nvPr/>
        </p:nvCxnSpPr>
        <p:spPr>
          <a:xfrm>
            <a:off x="8123686" y="1497711"/>
            <a:ext cx="0" cy="2148000"/>
          </a:xfrm>
          <a:prstGeom prst="straightConnector1">
            <a:avLst/>
          </a:prstGeom>
          <a:noFill/>
          <a:ln w="9525" cap="flat" cmpd="sng">
            <a:solidFill>
              <a:srgbClr val="888888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436508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/>
          <p:nvPr/>
        </p:nvSpPr>
        <p:spPr>
          <a:xfrm>
            <a:off x="727031" y="578644"/>
            <a:ext cx="7689900" cy="3986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0" dist="127000" dir="8160000" algn="tr" rotWithShape="0">
              <a:srgbClr val="3F3F3F">
                <a:alpha val="298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6261321" y="3059922"/>
            <a:ext cx="14391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3145469" y="924722"/>
            <a:ext cx="46941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00798C"/>
                </a:solidFill>
                <a:latin typeface="Raleway"/>
                <a:ea typeface="Raleway"/>
                <a:cs typeface="Raleway"/>
                <a:sym typeface="Raleway"/>
              </a:rPr>
              <a:t>Challenges</a:t>
            </a:r>
            <a:endParaRPr sz="4500" b="1">
              <a:solidFill>
                <a:srgbClr val="00798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04" name="Google Shape;104;p18"/>
          <p:cNvCxnSpPr/>
          <p:nvPr/>
        </p:nvCxnSpPr>
        <p:spPr>
          <a:xfrm>
            <a:off x="8123686" y="1497711"/>
            <a:ext cx="0" cy="2148000"/>
          </a:xfrm>
          <a:prstGeom prst="straightConnector1">
            <a:avLst/>
          </a:prstGeom>
          <a:noFill/>
          <a:ln w="9525" cap="flat" cmpd="sng">
            <a:solidFill>
              <a:srgbClr val="88888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5" name="Google Shape;105;p18"/>
          <p:cNvPicPr preferRelativeResize="0"/>
          <p:nvPr/>
        </p:nvPicPr>
        <p:blipFill rotWithShape="1">
          <a:blip r:embed="rId3">
            <a:alphaModFix/>
          </a:blip>
          <a:srcRect l="10443" r="10443"/>
          <a:stretch/>
        </p:blipFill>
        <p:spPr>
          <a:xfrm>
            <a:off x="1138674" y="1099494"/>
            <a:ext cx="2143875" cy="271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 txBox="1"/>
          <p:nvPr/>
        </p:nvSpPr>
        <p:spPr>
          <a:xfrm>
            <a:off x="3566928" y="2212163"/>
            <a:ext cx="4026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Online teaching and learning</a:t>
            </a:r>
            <a:endParaRPr sz="3600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/>
          <p:nvPr/>
        </p:nvSpPr>
        <p:spPr>
          <a:xfrm>
            <a:off x="6829750" y="452150"/>
            <a:ext cx="2118000" cy="4241700"/>
          </a:xfrm>
          <a:prstGeom prst="rect">
            <a:avLst/>
          </a:prstGeom>
          <a:solidFill>
            <a:srgbClr val="0079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8" name="Google Shape;118;p20"/>
          <p:cNvPicPr preferRelativeResize="0"/>
          <p:nvPr/>
        </p:nvPicPr>
        <p:blipFill rotWithShape="1">
          <a:blip r:embed="rId3">
            <a:alphaModFix/>
          </a:blip>
          <a:srcRect l="27391" t="18032" r="14941" b="2069"/>
          <a:stretch/>
        </p:blipFill>
        <p:spPr>
          <a:xfrm>
            <a:off x="4572000" y="636575"/>
            <a:ext cx="4190298" cy="387035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 txBox="1">
            <a:spLocks noGrp="1"/>
          </p:cNvSpPr>
          <p:nvPr>
            <p:ph type="ctrTitle"/>
          </p:nvPr>
        </p:nvSpPr>
        <p:spPr>
          <a:xfrm>
            <a:off x="464075" y="1095350"/>
            <a:ext cx="3743700" cy="2955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What do we know about </a:t>
            </a:r>
            <a:r>
              <a:rPr lang="en" dirty="0">
                <a:solidFill>
                  <a:srgbClr val="C72127"/>
                </a:solidFill>
                <a:latin typeface="Raleway"/>
                <a:ea typeface="Raleway"/>
                <a:cs typeface="Raleway"/>
                <a:sym typeface="Raleway"/>
              </a:rPr>
              <a:t>online</a:t>
            </a:r>
            <a:r>
              <a:rPr lang="en" dirty="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classrooms</a:t>
            </a:r>
            <a:r>
              <a:rPr lang="en" dirty="0">
                <a:solidFill>
                  <a:srgbClr val="666666"/>
                </a:solidFill>
                <a:latin typeface="Raleway"/>
                <a:ea typeface="Raleway"/>
                <a:cs typeface="Raleway"/>
                <a:sym typeface="Raleway"/>
              </a:rPr>
              <a:t>?</a:t>
            </a:r>
            <a:endParaRPr dirty="0">
              <a:solidFill>
                <a:srgbClr val="66666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>
            <a:spLocks noGrp="1"/>
          </p:cNvSpPr>
          <p:nvPr>
            <p:ph type="ctrTitle"/>
          </p:nvPr>
        </p:nvSpPr>
        <p:spPr>
          <a:xfrm>
            <a:off x="631725" y="729150"/>
            <a:ext cx="3481500" cy="3685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What we know about online </a:t>
            </a:r>
            <a:r>
              <a:rPr lang="en">
                <a:solidFill>
                  <a:srgbClr val="C72127"/>
                </a:solidFill>
              </a:rPr>
              <a:t>students</a:t>
            </a:r>
            <a:endParaRPr>
              <a:solidFill>
                <a:srgbClr val="C72127"/>
              </a:solidFill>
            </a:endParaRPr>
          </a:p>
        </p:txBody>
      </p:sp>
      <p:sp>
        <p:nvSpPr>
          <p:cNvPr id="153" name="Google Shape;153;p25"/>
          <p:cNvSpPr/>
          <p:nvPr/>
        </p:nvSpPr>
        <p:spPr>
          <a:xfrm>
            <a:off x="6829750" y="452150"/>
            <a:ext cx="2118000" cy="4241700"/>
          </a:xfrm>
          <a:prstGeom prst="rect">
            <a:avLst/>
          </a:prstGeom>
          <a:solidFill>
            <a:srgbClr val="C721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4" name="Google Shape;154;p25"/>
          <p:cNvPicPr preferRelativeResize="0"/>
          <p:nvPr/>
        </p:nvPicPr>
        <p:blipFill rotWithShape="1">
          <a:blip r:embed="rId3">
            <a:alphaModFix/>
          </a:blip>
          <a:srcRect l="17134" t="9" r="10752" b="9"/>
          <a:stretch/>
        </p:blipFill>
        <p:spPr>
          <a:xfrm>
            <a:off x="4572000" y="643900"/>
            <a:ext cx="4171800" cy="385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"/>
          <p:cNvSpPr txBox="1">
            <a:spLocks noGrp="1"/>
          </p:cNvSpPr>
          <p:nvPr>
            <p:ph type="title" idx="4294967295"/>
          </p:nvPr>
        </p:nvSpPr>
        <p:spPr>
          <a:xfrm>
            <a:off x="1508139" y="2167391"/>
            <a:ext cx="6966787" cy="972620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4800" dirty="0">
                <a:solidFill>
                  <a:srgbClr val="000000"/>
                </a:solidFill>
                <a:latin typeface="Avenir Medium"/>
                <a:ea typeface="Avenir Medium"/>
                <a:cs typeface="Avenir Medium"/>
                <a:sym typeface="Raleway SemiBold"/>
              </a:rPr>
            </a:br>
            <a:r>
              <a:rPr lang="en-US" sz="4800" dirty="0">
                <a:solidFill>
                  <a:srgbClr val="000000"/>
                </a:solidFill>
                <a:latin typeface="Avenir Medium"/>
                <a:ea typeface="Avenir Medium"/>
                <a:cs typeface="Avenir Medium"/>
                <a:sym typeface="Raleway SemiBold"/>
              </a:rPr>
              <a:t>Students in Spring 2020 felt disconnected </a:t>
            </a:r>
            <a:endParaRPr sz="4800" dirty="0">
              <a:solidFill>
                <a:srgbClr val="000000"/>
              </a:solidFill>
              <a:latin typeface="Avenir Medium"/>
              <a:ea typeface="Avenir Medium"/>
              <a:cs typeface="Avenir Medium"/>
              <a:sym typeface="Raleway SemiBold"/>
            </a:endParaRPr>
          </a:p>
        </p:txBody>
      </p:sp>
      <p:sp>
        <p:nvSpPr>
          <p:cNvPr id="4" name="Google Shape;159;p26">
            <a:extLst>
              <a:ext uri="{FF2B5EF4-FFF2-40B4-BE49-F238E27FC236}">
                <a16:creationId xmlns:a16="http://schemas.microsoft.com/office/drawing/2014/main" id="{74FD2813-5F07-D44A-83BA-1F19A1401B28}"/>
              </a:ext>
            </a:extLst>
          </p:cNvPr>
          <p:cNvSpPr txBox="1">
            <a:spLocks/>
          </p:cNvSpPr>
          <p:nvPr/>
        </p:nvSpPr>
        <p:spPr>
          <a:xfrm>
            <a:off x="892800" y="590775"/>
            <a:ext cx="4910700" cy="876000"/>
          </a:xfrm>
          <a:prstGeom prst="rect">
            <a:avLst/>
          </a:prstGeom>
          <a:noFill/>
          <a:ln w="9525" cap="flat" cmpd="sng">
            <a:solidFill>
              <a:srgbClr val="C721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000"/>
              <a:buFont typeface="Raleway SemiBold"/>
              <a:buNone/>
              <a:defRPr sz="4000" b="0" i="0" u="none" strike="noStrike" cap="none">
                <a:solidFill>
                  <a:srgbClr val="999999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000"/>
              <a:buFont typeface="Roboto Slab"/>
              <a:buNone/>
              <a:defRPr sz="40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000"/>
              <a:buFont typeface="Roboto Slab"/>
              <a:buNone/>
              <a:defRPr sz="40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000"/>
              <a:buFont typeface="Roboto Slab"/>
              <a:buNone/>
              <a:defRPr sz="40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000"/>
              <a:buFont typeface="Roboto Slab"/>
              <a:buNone/>
              <a:defRPr sz="40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000"/>
              <a:buFont typeface="Roboto Slab"/>
              <a:buNone/>
              <a:defRPr sz="40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000"/>
              <a:buFont typeface="Roboto Slab"/>
              <a:buNone/>
              <a:defRPr sz="40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000"/>
              <a:buFont typeface="Roboto Slab"/>
              <a:buNone/>
              <a:defRPr sz="40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000"/>
              <a:buFont typeface="Roboto Slab"/>
              <a:buNone/>
              <a:defRPr sz="4000" b="0" i="0" u="none" strike="noStrike" cap="none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algn="ctr"/>
            <a:r>
              <a:rPr lang="en-US" sz="4800">
                <a:solidFill>
                  <a:srgbClr val="000000"/>
                </a:solidFill>
              </a:rPr>
              <a:t>What we know </a:t>
            </a:r>
            <a:endParaRPr lang="en-US" sz="4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76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7"/>
          <p:cNvSpPr/>
          <p:nvPr/>
        </p:nvSpPr>
        <p:spPr>
          <a:xfrm>
            <a:off x="6829750" y="452150"/>
            <a:ext cx="2118000" cy="4241700"/>
          </a:xfrm>
          <a:prstGeom prst="rect">
            <a:avLst/>
          </a:prstGeom>
          <a:solidFill>
            <a:srgbClr val="0079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7"/>
          <p:cNvSpPr txBox="1">
            <a:spLocks noGrp="1"/>
          </p:cNvSpPr>
          <p:nvPr>
            <p:ph type="ctrTitle"/>
          </p:nvPr>
        </p:nvSpPr>
        <p:spPr>
          <a:xfrm>
            <a:off x="599750" y="961800"/>
            <a:ext cx="3432300" cy="3219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What we know about online </a:t>
            </a:r>
            <a:r>
              <a:rPr lang="en">
                <a:solidFill>
                  <a:srgbClr val="C72127"/>
                </a:solidFill>
              </a:rPr>
              <a:t>faculty</a:t>
            </a:r>
            <a:endParaRPr>
              <a:solidFill>
                <a:srgbClr val="C72127"/>
              </a:solidFill>
            </a:endParaRPr>
          </a:p>
        </p:txBody>
      </p:sp>
      <p:pic>
        <p:nvPicPr>
          <p:cNvPr id="168" name="Google Shape;168;p27"/>
          <p:cNvPicPr preferRelativeResize="0"/>
          <p:nvPr/>
        </p:nvPicPr>
        <p:blipFill rotWithShape="1">
          <a:blip r:embed="rId3">
            <a:alphaModFix/>
          </a:blip>
          <a:srcRect l="23926" t="2893" r="6821"/>
          <a:stretch/>
        </p:blipFill>
        <p:spPr>
          <a:xfrm>
            <a:off x="4572000" y="587000"/>
            <a:ext cx="4197252" cy="3927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ysande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2230</TotalTime>
  <Words>439</Words>
  <Application>Microsoft Macintosh PowerPoint</Application>
  <PresentationFormat>On-screen Show (16:9)</PresentationFormat>
  <Paragraphs>99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Avenir Medium</vt:lpstr>
      <vt:lpstr>Raleway SemiBold</vt:lpstr>
      <vt:lpstr>Avenir Book</vt:lpstr>
      <vt:lpstr>Roboto Slab</vt:lpstr>
      <vt:lpstr>Avenir Heavy</vt:lpstr>
      <vt:lpstr>Calibri</vt:lpstr>
      <vt:lpstr>Georgia</vt:lpstr>
      <vt:lpstr>Raleway</vt:lpstr>
      <vt:lpstr>Arial</vt:lpstr>
      <vt:lpstr>Raleway Medium</vt:lpstr>
      <vt:lpstr>Titillium Web</vt:lpstr>
      <vt:lpstr>Lysander template</vt:lpstr>
      <vt:lpstr>Inclusive and Equitable Teaching With Technology</vt:lpstr>
      <vt:lpstr>Ask yourself </vt:lpstr>
      <vt:lpstr>Other people help us be successful</vt:lpstr>
      <vt:lpstr>PowerPoint Presentation</vt:lpstr>
      <vt:lpstr>PowerPoint Presentation</vt:lpstr>
      <vt:lpstr>What do we know about online classrooms?</vt:lpstr>
      <vt:lpstr>What we know about online students</vt:lpstr>
      <vt:lpstr> Students in Spring 2020 felt disconnected </vt:lpstr>
      <vt:lpstr>What we know about online faculty</vt:lpstr>
      <vt:lpstr> #1 challenge, Spring 2020: keeping students engaged</vt:lpstr>
      <vt:lpstr>PowerPoint Presentation</vt:lpstr>
      <vt:lpstr>PowerPoint Presentation</vt:lpstr>
      <vt:lpstr>Modified Community of Inquiry  Framework</vt:lpstr>
      <vt:lpstr>Universal Design for Learning  Framework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Ask yourself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Small Teaching Online</dc:title>
  <cp:lastModifiedBy>Flower Darby</cp:lastModifiedBy>
  <cp:revision>50</cp:revision>
  <dcterms:modified xsi:type="dcterms:W3CDTF">2020-11-04T20:22:59Z</dcterms:modified>
</cp:coreProperties>
</file>